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7" r:id="rId2"/>
    <p:sldId id="680" r:id="rId3"/>
    <p:sldId id="2110" r:id="rId4"/>
    <p:sldId id="2324" r:id="rId5"/>
    <p:sldId id="2325" r:id="rId6"/>
    <p:sldId id="2326" r:id="rId7"/>
    <p:sldId id="2327" r:id="rId8"/>
    <p:sldId id="2064" r:id="rId9"/>
    <p:sldId id="302" r:id="rId10"/>
    <p:sldId id="291" r:id="rId11"/>
    <p:sldId id="654" r:id="rId12"/>
    <p:sldId id="2328" r:id="rId13"/>
    <p:sldId id="2341" r:id="rId14"/>
    <p:sldId id="2342" r:id="rId15"/>
    <p:sldId id="2323" r:id="rId16"/>
    <p:sldId id="2357" r:id="rId17"/>
    <p:sldId id="2312" r:id="rId18"/>
    <p:sldId id="719" r:id="rId19"/>
    <p:sldId id="2292" r:id="rId20"/>
    <p:sldId id="2349" r:id="rId21"/>
    <p:sldId id="2350" r:id="rId22"/>
    <p:sldId id="2343" r:id="rId23"/>
    <p:sldId id="2344" r:id="rId24"/>
    <p:sldId id="2345" r:id="rId25"/>
    <p:sldId id="2346" r:id="rId26"/>
    <p:sldId id="2347" r:id="rId27"/>
    <p:sldId id="2351" r:id="rId28"/>
    <p:sldId id="2329" r:id="rId29"/>
    <p:sldId id="2331" r:id="rId30"/>
    <p:sldId id="2352" r:id="rId31"/>
    <p:sldId id="2353" r:id="rId32"/>
    <p:sldId id="2314" r:id="rId33"/>
    <p:sldId id="2358" r:id="rId34"/>
    <p:sldId id="2289" r:id="rId35"/>
    <p:sldId id="258" r:id="rId36"/>
    <p:sldId id="693" r:id="rId37"/>
    <p:sldId id="666" r:id="rId38"/>
    <p:sldId id="873" r:id="rId39"/>
    <p:sldId id="882" r:id="rId40"/>
    <p:sldId id="655" r:id="rId41"/>
    <p:sldId id="1794" r:id="rId42"/>
    <p:sldId id="689" r:id="rId43"/>
    <p:sldId id="2062" r:id="rId44"/>
    <p:sldId id="2337" r:id="rId45"/>
    <p:sldId id="683" r:id="rId46"/>
    <p:sldId id="684" r:id="rId47"/>
    <p:sldId id="685" r:id="rId48"/>
    <p:sldId id="2332" r:id="rId49"/>
    <p:sldId id="2333" r:id="rId50"/>
    <p:sldId id="686" r:id="rId51"/>
    <p:sldId id="687" r:id="rId52"/>
    <p:sldId id="2319" r:id="rId53"/>
    <p:sldId id="2317" r:id="rId54"/>
    <p:sldId id="732" r:id="rId55"/>
    <p:sldId id="2359" r:id="rId56"/>
    <p:sldId id="2293" r:id="rId57"/>
    <p:sldId id="2354" r:id="rId58"/>
    <p:sldId id="740" r:id="rId59"/>
    <p:sldId id="2295" r:id="rId60"/>
    <p:sldId id="269" r:id="rId61"/>
    <p:sldId id="330" r:id="rId62"/>
    <p:sldId id="270" r:id="rId63"/>
    <p:sldId id="271" r:id="rId64"/>
    <p:sldId id="272" r:id="rId65"/>
    <p:sldId id="738" r:id="rId66"/>
    <p:sldId id="2356" r:id="rId67"/>
    <p:sldId id="2298" r:id="rId68"/>
    <p:sldId id="739" r:id="rId69"/>
    <p:sldId id="2299" r:id="rId70"/>
    <p:sldId id="2130" r:id="rId71"/>
    <p:sldId id="754" r:id="rId72"/>
    <p:sldId id="493" r:id="rId73"/>
    <p:sldId id="751" r:id="rId74"/>
    <p:sldId id="756" r:id="rId75"/>
    <p:sldId id="2301" r:id="rId76"/>
    <p:sldId id="2302" r:id="rId77"/>
    <p:sldId id="2303" r:id="rId78"/>
    <p:sldId id="343" r:id="rId79"/>
    <p:sldId id="375" r:id="rId80"/>
    <p:sldId id="376" r:id="rId81"/>
    <p:sldId id="377" r:id="rId82"/>
    <p:sldId id="723" r:id="rId83"/>
    <p:sldId id="2339" r:id="rId84"/>
    <p:sldId id="2360" r:id="rId85"/>
    <p:sldId id="2121" r:id="rId86"/>
    <p:sldId id="2315" r:id="rId87"/>
  </p:sldIdLst>
  <p:sldSz cx="12192000" cy="6858000"/>
  <p:notesSz cx="6858000" cy="9144000"/>
  <p:custDataLst>
    <p:tags r:id="rId89"/>
  </p:custData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50" autoAdjust="0"/>
    <p:restoredTop sz="97840" autoAdjust="0"/>
  </p:normalViewPr>
  <p:slideViewPr>
    <p:cSldViewPr snapToGrid="0" snapToObjects="1">
      <p:cViewPr varScale="1">
        <p:scale>
          <a:sx n="94" d="100"/>
          <a:sy n="94" d="100"/>
        </p:scale>
        <p:origin x="1048" y="184"/>
      </p:cViewPr>
      <p:guideLst/>
    </p:cSldViewPr>
  </p:slideViewPr>
  <p:outlineViewPr>
    <p:cViewPr>
      <p:scale>
        <a:sx n="33" d="100"/>
        <a:sy n="33" d="100"/>
      </p:scale>
      <p:origin x="0" y="-1965"/>
    </p:cViewPr>
    <p:sldLst>
      <p:sld r:id="rId1" collapse="1"/>
    </p:sldLst>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2024-01-19</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Incorporating these three design elements, allows us to significantly push the communication range of the system. Next, we did experiments to investigate the transmission range that we can support with our system.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challenging as when we were designing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 state of the art backscatter systems achieved a communication range of tens of meters. Hence, it was difficult to anticipate space required to perform these experiments.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conducted the first experiment in the university, and we ran out the space, next we took the experiment setup next to a river in Uppsala. I show the setup on left hand side image, and on the right is picture of me capturing transmissions one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kilometer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away.  However, while we were able to receive transmissions at fairly high SNR, we again ran out of space due to large range that we could achieve.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10</a:t>
            </a:fld>
            <a:endParaRPr lang="en-US"/>
          </a:p>
        </p:txBody>
      </p:sp>
    </p:spTree>
    <p:extLst>
      <p:ext uri="{BB962C8B-B14F-4D97-AF65-F5344CB8AC3E}">
        <p14:creationId xmlns:p14="http://schemas.microsoft.com/office/powerpoint/2010/main" val="4162308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to find the maximum range we could achieve with our system, we took the entire setup outside Uppsala to an open space. We kept the backscatter setup on top of a small hill, and investigated the maximum communication range that we could support.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significantly challenging, as we would setup experiment in the daytime, and by the time we would finish collecting the link metrics, it would be dawn. We also had to walk significant distances with equipment.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found that we could communicate up to a distance of 3.4 km while consuming tens of microwatts of power for wireless transmissions at the backscatter tag.  Achieving such high communication range was considered challenging or even infeasible with backscatter mechanism,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helped overturn notion that backscatter is a low range transmission mechanism.</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11</a:t>
            </a:fld>
            <a:endParaRPr lang="en-US"/>
          </a:p>
        </p:txBody>
      </p:sp>
    </p:spTree>
    <p:extLst>
      <p:ext uri="{BB962C8B-B14F-4D97-AF65-F5344CB8AC3E}">
        <p14:creationId xmlns:p14="http://schemas.microsoft.com/office/powerpoint/2010/main" val="1686594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1179855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1708767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9903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15</a:t>
            </a:fld>
            <a:endParaRPr lang="en-US"/>
          </a:p>
        </p:txBody>
      </p:sp>
    </p:spTree>
    <p:extLst>
      <p:ext uri="{BB962C8B-B14F-4D97-AF65-F5344CB8AC3E}">
        <p14:creationId xmlns:p14="http://schemas.microsoft.com/office/powerpoint/2010/main" val="3786230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3813021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2215673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3477511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7181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718139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3156539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821519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1339844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1333255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95132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 begin this presentation by demonstrating devices that we interact with within our daily lives. These include Fitbit,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AirPods</a:t>
            </a:r>
            <a:r>
              <a:rPr lang="en-GB" sz="1800" dirty="0">
                <a:effectLst/>
                <a:latin typeface="Calibri" panose="020F0502020204030204" pitchFamily="34" charset="0"/>
                <a:ea typeface="Calibri" panose="020F0502020204030204" pitchFamily="34" charset="0"/>
                <a:cs typeface="Times New Roman" panose="02020603050405020304" pitchFamily="18" charset="0"/>
              </a:rPr>
              <a:t>, smart speakers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ble</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proximity beacons that we attach to objects such as keychain to keep track of them. All of these are examples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35</a:t>
            </a:fld>
            <a:endParaRPr lang="en-US"/>
          </a:p>
        </p:txBody>
      </p:sp>
    </p:spTree>
    <p:extLst>
      <p:ext uri="{BB962C8B-B14F-4D97-AF65-F5344CB8AC3E}">
        <p14:creationId xmlns:p14="http://schemas.microsoft.com/office/powerpoint/2010/main" val="3428482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So how big would the Internet of Things be?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investigate a report from McKinsey called Disruptive Technologies which claims that the IoT would influence the combined economic value well over 36 trillion, far higher than cloud technology. Hence, this rapid growth in the IoT that we are witnessing is placing us on a pathway towards eclipsing (in economic value) major trends from previous decades, such as the cloud computing.</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36</a:t>
            </a:fld>
            <a:endParaRPr lang="sv-SE"/>
          </a:p>
        </p:txBody>
      </p:sp>
    </p:spTree>
    <p:extLst>
      <p:ext uri="{BB962C8B-B14F-4D97-AF65-F5344CB8AC3E}">
        <p14:creationId xmlns:p14="http://schemas.microsoft.com/office/powerpoint/2010/main" val="2051092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593324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029248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9D903D4-D1F1-A49C-B796-B6F840DA5569}"/>
              </a:ext>
            </a:extLst>
          </p:cNvPr>
          <p:cNvSpPr>
            <a:spLocks noGrp="1" noChangeArrowheads="1"/>
          </p:cNvSpPr>
          <p:nvPr>
            <p:ph type="sldNum" sz="quarter" idx="5"/>
          </p:nvPr>
        </p:nvSpPr>
        <p:spPr>
          <a:ln/>
        </p:spPr>
        <p:txBody>
          <a:bodyPr/>
          <a:lstStyle/>
          <a:p>
            <a:fld id="{31E84FBD-C0BD-C344-A8F4-D7E6A101848D}" type="slidenum">
              <a:rPr lang="en-US" altLang="en-US"/>
              <a:pPr/>
              <a:t>38</a:t>
            </a:fld>
            <a:endParaRPr lang="en-US" altLang="en-US"/>
          </a:p>
        </p:txBody>
      </p:sp>
      <p:sp>
        <p:nvSpPr>
          <p:cNvPr id="1377282" name="Rectangle 2">
            <a:extLst>
              <a:ext uri="{FF2B5EF4-FFF2-40B4-BE49-F238E27FC236}">
                <a16:creationId xmlns:a16="http://schemas.microsoft.com/office/drawing/2014/main" id="{85FCA049-8CCC-161D-D31B-48E4C85ECA74}"/>
              </a:ext>
            </a:extLst>
          </p:cNvPr>
          <p:cNvSpPr>
            <a:spLocks noGrp="1" noRot="1" noChangeAspect="1" noChangeArrowheads="1" noTextEdit="1"/>
          </p:cNvSpPr>
          <p:nvPr>
            <p:ph type="sldImg"/>
          </p:nvPr>
        </p:nvSpPr>
        <p:spPr>
          <a:xfrm>
            <a:off x="817563" y="922338"/>
            <a:ext cx="5681662" cy="3197225"/>
          </a:xfrm>
          <a:ln/>
        </p:spPr>
      </p:sp>
      <p:sp>
        <p:nvSpPr>
          <p:cNvPr id="1377283" name="Rectangle 3">
            <a:extLst>
              <a:ext uri="{FF2B5EF4-FFF2-40B4-BE49-F238E27FC236}">
                <a16:creationId xmlns:a16="http://schemas.microsoft.com/office/drawing/2014/main" id="{B9E985B3-F1B4-BA8E-18C7-19B40969775D}"/>
              </a:ext>
            </a:extLst>
          </p:cNvPr>
          <p:cNvSpPr>
            <a:spLocks noGrp="1" noChangeArrowheads="1"/>
          </p:cNvSpPr>
          <p:nvPr>
            <p:ph type="body" idx="1"/>
          </p:nvPr>
        </p:nvSpPr>
        <p:spPr>
          <a:xfrm>
            <a:off x="976313" y="4559300"/>
            <a:ext cx="5362575" cy="4321175"/>
          </a:xfrm>
        </p:spPr>
        <p:txBody>
          <a:bodyPr lIns="86001" tIns="43000" rIns="86001" bIns="43000"/>
          <a:lstStyle/>
          <a:p>
            <a:r>
              <a:rPr lang="en-US" altLang="en-US"/>
              <a:t>So if we look at the computing spectrum today, each of the classes exist simultaneously.  In a room we can put 100s of teraflops and many petabytes of computing.  </a:t>
            </a:r>
          </a:p>
          <a:p>
            <a:endParaRPr lang="en-US" altLang="en-US"/>
          </a:p>
          <a:p>
            <a:r>
              <a:rPr lang="en-US" altLang="en-US"/>
              <a:t>Our productivity, document preparation, and personal information management fits in our pocket and a new class is emerging that will provide a means of streaming information to and from the physical world like we have never seen before.</a:t>
            </a:r>
          </a:p>
        </p:txBody>
      </p:sp>
    </p:spTree>
    <p:extLst>
      <p:ext uri="{BB962C8B-B14F-4D97-AF65-F5344CB8AC3E}">
        <p14:creationId xmlns:p14="http://schemas.microsoft.com/office/powerpoint/2010/main" val="4198667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numerous applications that the internet of things enables, we are witnessing a massive growth in the number of microcontrollers being sold. These microcontrollers form the heart of the IoT platforms.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illustrate this point: ARM, a popular UK based company, just reported numbers, and in these numbers, they state that they sold 4.4 billion cortex M processors in just one quarter. These microcontrollers are almost exclusively used on IoT platforms, which demonstrates the massive growth we are witnessing in the number of deployed IoT devices.</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this growth continues, and in fact, I believe this growth will accelerate, we will soon have a trillion embedded devices that are going to be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40</a:t>
            </a:fld>
            <a:endParaRPr lang="sv-SE"/>
          </a:p>
        </p:txBody>
      </p:sp>
    </p:spTree>
    <p:extLst>
      <p:ext uri="{BB962C8B-B14F-4D97-AF65-F5344CB8AC3E}">
        <p14:creationId xmlns:p14="http://schemas.microsoft.com/office/powerpoint/2010/main" val="1367176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41</a:t>
            </a:fld>
            <a:endParaRPr lang="en-US"/>
          </a:p>
        </p:txBody>
      </p:sp>
    </p:spTree>
    <p:extLst>
      <p:ext uri="{BB962C8B-B14F-4D97-AF65-F5344CB8AC3E}">
        <p14:creationId xmlns:p14="http://schemas.microsoft.com/office/powerpoint/2010/main" val="228801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144948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52</a:t>
            </a:fld>
            <a:endParaRPr lang="en-US"/>
          </a:p>
        </p:txBody>
      </p:sp>
    </p:spTree>
    <p:extLst>
      <p:ext uri="{BB962C8B-B14F-4D97-AF65-F5344CB8AC3E}">
        <p14:creationId xmlns:p14="http://schemas.microsoft.com/office/powerpoint/2010/main" val="3821822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53</a:t>
            </a:fld>
            <a:endParaRPr lang="en-US"/>
          </a:p>
        </p:txBody>
      </p:sp>
    </p:spTree>
    <p:extLst>
      <p:ext uri="{BB962C8B-B14F-4D97-AF65-F5344CB8AC3E}">
        <p14:creationId xmlns:p14="http://schemas.microsoft.com/office/powerpoint/2010/main" val="800091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2690871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470491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56</a:t>
            </a:fld>
            <a:endParaRPr lang="en-US"/>
          </a:p>
        </p:txBody>
      </p:sp>
    </p:spTree>
    <p:extLst>
      <p:ext uri="{BB962C8B-B14F-4D97-AF65-F5344CB8AC3E}">
        <p14:creationId xmlns:p14="http://schemas.microsoft.com/office/powerpoint/2010/main" val="4188336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57</a:t>
            </a:fld>
            <a:endParaRPr lang="en-US"/>
          </a:p>
        </p:txBody>
      </p:sp>
    </p:spTree>
    <p:extLst>
      <p:ext uri="{BB962C8B-B14F-4D97-AF65-F5344CB8AC3E}">
        <p14:creationId xmlns:p14="http://schemas.microsoft.com/office/powerpoint/2010/main" val="2424647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3756036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58</a:t>
            </a:fld>
            <a:endParaRPr lang="en-US"/>
          </a:p>
        </p:txBody>
      </p:sp>
    </p:spTree>
    <p:extLst>
      <p:ext uri="{BB962C8B-B14F-4D97-AF65-F5344CB8AC3E}">
        <p14:creationId xmlns:p14="http://schemas.microsoft.com/office/powerpoint/2010/main" val="3261570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59</a:t>
            </a:fld>
            <a:endParaRPr lang="en-US"/>
          </a:p>
        </p:txBody>
      </p:sp>
    </p:spTree>
    <p:extLst>
      <p:ext uri="{BB962C8B-B14F-4D97-AF65-F5344CB8AC3E}">
        <p14:creationId xmlns:p14="http://schemas.microsoft.com/office/powerpoint/2010/main" val="483822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p:spPr>
        <p:txBody>
          <a:bodyPr/>
          <a:lstStyle/>
          <a:p>
            <a:fld id="{56906BB0-9663-44B4-B68B-D43601C5BF79}" type="slidenum">
              <a:rPr lang="en-US"/>
              <a:pPr/>
              <a:t>60</a:t>
            </a:fld>
            <a:endParaRPr lang="en-US"/>
          </a:p>
        </p:txBody>
      </p:sp>
      <p:sp>
        <p:nvSpPr>
          <p:cNvPr id="54275"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54276"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5572170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p:nvPr>
        </p:nvSpPr>
        <p:spPr>
          <a:noFill/>
        </p:spPr>
        <p:txBody>
          <a:bodyPr/>
          <a:lstStyle/>
          <a:p>
            <a:fld id="{5F54789E-9736-4377-9B2F-0772FA8F72ED}" type="slidenum">
              <a:rPr lang="en-US"/>
              <a:pPr/>
              <a:t>62</a:t>
            </a:fld>
            <a:endParaRPr lang="en-US"/>
          </a:p>
        </p:txBody>
      </p:sp>
      <p:sp>
        <p:nvSpPr>
          <p:cNvPr id="55299"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55300"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15536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p:nvPr>
        </p:nvSpPr>
        <p:spPr>
          <a:noFill/>
        </p:spPr>
        <p:txBody>
          <a:bodyPr/>
          <a:lstStyle/>
          <a:p>
            <a:fld id="{B2CCBBDD-1618-48D9-A94E-C37CCA6D24B5}" type="slidenum">
              <a:rPr lang="en-US"/>
              <a:pPr/>
              <a:t>63</a:t>
            </a:fld>
            <a:endParaRPr lang="en-US"/>
          </a:p>
        </p:txBody>
      </p:sp>
      <p:sp>
        <p:nvSpPr>
          <p:cNvPr id="56323"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56324"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476638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E51A259D-17E7-434B-95EA-95A24637BC5E}" type="slidenum">
              <a:rPr lang="en-US"/>
              <a:pPr/>
              <a:t>64</a:t>
            </a:fld>
            <a:endParaRPr lang="en-US"/>
          </a:p>
        </p:txBody>
      </p:sp>
      <p:sp>
        <p:nvSpPr>
          <p:cNvPr id="5734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5734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42258454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65</a:t>
            </a:fld>
            <a:endParaRPr lang="en-US"/>
          </a:p>
        </p:txBody>
      </p:sp>
    </p:spTree>
    <p:extLst>
      <p:ext uri="{BB962C8B-B14F-4D97-AF65-F5344CB8AC3E}">
        <p14:creationId xmlns:p14="http://schemas.microsoft.com/office/powerpoint/2010/main" val="3374485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67</a:t>
            </a:fld>
            <a:endParaRPr lang="en-US"/>
          </a:p>
        </p:txBody>
      </p:sp>
    </p:spTree>
    <p:extLst>
      <p:ext uri="{BB962C8B-B14F-4D97-AF65-F5344CB8AC3E}">
        <p14:creationId xmlns:p14="http://schemas.microsoft.com/office/powerpoint/2010/main" val="18436773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68</a:t>
            </a:fld>
            <a:endParaRPr lang="en-US"/>
          </a:p>
        </p:txBody>
      </p:sp>
    </p:spTree>
    <p:extLst>
      <p:ext uri="{BB962C8B-B14F-4D97-AF65-F5344CB8AC3E}">
        <p14:creationId xmlns:p14="http://schemas.microsoft.com/office/powerpoint/2010/main" val="2367211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69</a:t>
            </a:fld>
            <a:endParaRPr lang="en-US"/>
          </a:p>
        </p:txBody>
      </p:sp>
    </p:spTree>
    <p:extLst>
      <p:ext uri="{BB962C8B-B14F-4D97-AF65-F5344CB8AC3E}">
        <p14:creationId xmlns:p14="http://schemas.microsoft.com/office/powerpoint/2010/main" val="155697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2112479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70</a:t>
            </a:fld>
            <a:endParaRPr lang="en-US"/>
          </a:p>
        </p:txBody>
      </p:sp>
    </p:spTree>
    <p:extLst>
      <p:ext uri="{BB962C8B-B14F-4D97-AF65-F5344CB8AC3E}">
        <p14:creationId xmlns:p14="http://schemas.microsoft.com/office/powerpoint/2010/main" val="817911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71</a:t>
            </a:fld>
            <a:endParaRPr lang="en-US"/>
          </a:p>
        </p:txBody>
      </p:sp>
    </p:spTree>
    <p:extLst>
      <p:ext uri="{BB962C8B-B14F-4D97-AF65-F5344CB8AC3E}">
        <p14:creationId xmlns:p14="http://schemas.microsoft.com/office/powerpoint/2010/main" val="33164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73</a:t>
            </a:fld>
            <a:endParaRPr lang="en-US"/>
          </a:p>
        </p:txBody>
      </p:sp>
    </p:spTree>
    <p:extLst>
      <p:ext uri="{BB962C8B-B14F-4D97-AF65-F5344CB8AC3E}">
        <p14:creationId xmlns:p14="http://schemas.microsoft.com/office/powerpoint/2010/main" val="40303087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74</a:t>
            </a:fld>
            <a:endParaRPr lang="en-US"/>
          </a:p>
        </p:txBody>
      </p:sp>
    </p:spTree>
    <p:extLst>
      <p:ext uri="{BB962C8B-B14F-4D97-AF65-F5344CB8AC3E}">
        <p14:creationId xmlns:p14="http://schemas.microsoft.com/office/powerpoint/2010/main" val="28993687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following of Moore’s law, we find that the microcontrollers are bridging the gap between sensing and computation. However, we find that communication remains a challenge and the most expensive IoT platforms' operation. Today the transceivers employed to perform communication consumes orders of magnitude higher energy when compared to performing sensing and processing operation.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Why are the communication blocks not witnessing such a dramatic decrease in power consumption? To understand this, we investigate the high-level diagram of the communication block. It consists of digital baseband generation circuitry and an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front end. Due to the following of Moore’s law, digital baseband circuitry is becoming energy efficient. However, we do not witness any such scaling for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components.  This causes these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blocks to remain extremely energy expensive, pushing the power consumption for performing transmissions to be tens to hundreds of milliwatts. As an example, radio transceivers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 consume hundreds of milliwatts of power consumption. This is precisely the reason that present day IoT platforms operate with limited lifetime even on bulky and energy dense batteries.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82</a:t>
            </a:fld>
            <a:endParaRPr lang="en-US"/>
          </a:p>
        </p:txBody>
      </p:sp>
    </p:spTree>
    <p:extLst>
      <p:ext uri="{BB962C8B-B14F-4D97-AF65-F5344CB8AC3E}">
        <p14:creationId xmlns:p14="http://schemas.microsoft.com/office/powerpoint/2010/main" val="24834740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83</a:t>
            </a:fld>
            <a:endParaRPr lang="en-US"/>
          </a:p>
        </p:txBody>
      </p:sp>
    </p:spTree>
    <p:extLst>
      <p:ext uri="{BB962C8B-B14F-4D97-AF65-F5344CB8AC3E}">
        <p14:creationId xmlns:p14="http://schemas.microsoft.com/office/powerpoint/2010/main" val="35227418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84</a:t>
            </a:fld>
            <a:endParaRPr lang="en-US"/>
          </a:p>
        </p:txBody>
      </p:sp>
    </p:spTree>
    <p:extLst>
      <p:ext uri="{BB962C8B-B14F-4D97-AF65-F5344CB8AC3E}">
        <p14:creationId xmlns:p14="http://schemas.microsoft.com/office/powerpoint/2010/main" val="793734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85</a:t>
            </a:fld>
            <a:endParaRPr lang="en-US"/>
          </a:p>
        </p:txBody>
      </p:sp>
    </p:spTree>
    <p:extLst>
      <p:ext uri="{BB962C8B-B14F-4D97-AF65-F5344CB8AC3E}">
        <p14:creationId xmlns:p14="http://schemas.microsoft.com/office/powerpoint/2010/main" val="8239885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86</a:t>
            </a:fld>
            <a:endParaRPr lang="en-US"/>
          </a:p>
        </p:txBody>
      </p:sp>
    </p:spTree>
    <p:extLst>
      <p:ext uri="{BB962C8B-B14F-4D97-AF65-F5344CB8AC3E}">
        <p14:creationId xmlns:p14="http://schemas.microsoft.com/office/powerpoint/2010/main" val="403554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420640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83754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8</a:t>
            </a:fld>
            <a:endParaRPr lang="sv-SE"/>
          </a:p>
        </p:txBody>
      </p:sp>
    </p:spTree>
    <p:extLst>
      <p:ext uri="{BB962C8B-B14F-4D97-AF65-F5344CB8AC3E}">
        <p14:creationId xmlns:p14="http://schemas.microsoft.com/office/powerpoint/2010/main" val="2948492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9</a:t>
            </a:fld>
            <a:endParaRPr lang="en-US"/>
          </a:p>
        </p:txBody>
      </p:sp>
    </p:spTree>
    <p:extLst>
      <p:ext uri="{BB962C8B-B14F-4D97-AF65-F5344CB8AC3E}">
        <p14:creationId xmlns:p14="http://schemas.microsoft.com/office/powerpoint/2010/main" val="139801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2024-01-19</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2024-01-19</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2024-01-19</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2024-01-19</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2024-01-19</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2024-01-19</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2024-01-19</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2024-01-19</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2024-01-19</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2024-01-19</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2024-01-19</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2024-01-19</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hyperlink" Target="https://weiserlab.github.io/wirelessnetwork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jpg"/><Relationship Id="rId11" Type="http://schemas.openxmlformats.org/officeDocument/2006/relationships/image" Target="../media/image45.jpg"/><Relationship Id="rId5" Type="http://schemas.openxmlformats.org/officeDocument/2006/relationships/image" Target="../media/image39.png"/><Relationship Id="rId10" Type="http://schemas.openxmlformats.org/officeDocument/2006/relationships/image" Target="../media/image44.jpg"/><Relationship Id="rId4" Type="http://schemas.openxmlformats.org/officeDocument/2006/relationships/image" Target="../media/image38.jpg"/><Relationship Id="rId9"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image" Target="../media/image64.png"/><Relationship Id="rId21" Type="http://schemas.openxmlformats.org/officeDocument/2006/relationships/tags" Target="../tags/tag22.xml"/><Relationship Id="rId34" Type="http://schemas.openxmlformats.org/officeDocument/2006/relationships/notesSlide" Target="../notesSlides/notesSlide32.xml"/><Relationship Id="rId42" Type="http://schemas.openxmlformats.org/officeDocument/2006/relationships/image" Target="../media/image66.png"/><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image" Target="../media/image62.emf"/><Relationship Id="rId40" Type="http://schemas.openxmlformats.org/officeDocument/2006/relationships/image" Target="../media/image65.png"/><Relationship Id="rId45" Type="http://schemas.openxmlformats.org/officeDocument/2006/relationships/image" Target="../media/image68.jpe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image" Target="../media/image61.png"/><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image" Target="../media/image67.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image" Target="../media/image60.emf"/><Relationship Id="rId43" Type="http://schemas.microsoft.com/office/2007/relationships/hdphoto" Target="../media/hdphoto2.wdp"/><Relationship Id="rId8" Type="http://schemas.openxmlformats.org/officeDocument/2006/relationships/tags" Target="../tags/tag9.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slideLayout" Target="../slideLayouts/slideLayout2.xml"/><Relationship Id="rId38" Type="http://schemas.openxmlformats.org/officeDocument/2006/relationships/image" Target="../media/image63.jpeg"/><Relationship Id="rId20" Type="http://schemas.openxmlformats.org/officeDocument/2006/relationships/tags" Target="../tags/tag21.xml"/><Relationship Id="rId41"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2.xml"/><Relationship Id="rId1" Type="http://schemas.openxmlformats.org/officeDocument/2006/relationships/video" Target="https://www.youtube.com/embed/3iTNWZF2m3o?feature=oembe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5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4.tiff"/><Relationship Id="rId4" Type="http://schemas.openxmlformats.org/officeDocument/2006/relationships/image" Target="../media/image103.jpeg"/></Relationships>
</file>

<file path=ppt/slides/_rels/slide6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2.xml"/><Relationship Id="rId1" Type="http://schemas.openxmlformats.org/officeDocument/2006/relationships/video" Target="https://www.youtube.com/embed/3iTNWZF2m3o?feature=oembed"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gX9cbxLSOkE?feature=oembed" TargetMode="External"/><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latin typeface="+mn-lt"/>
              </a:rPr>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10</a:t>
            </a:fld>
            <a:endParaRPr lang="en-US"/>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algn="ctr"/>
            <a:r>
              <a:rPr lang="en-US" sz="1600" dirty="0">
                <a:latin typeface="+mj-lt"/>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algn="ctr"/>
            <a:r>
              <a:rPr lang="en-US" sz="1600" dirty="0">
                <a:latin typeface="+mj-lt"/>
              </a:rPr>
              <a:t>Receiving transmissions 1km away from the setup</a:t>
            </a:r>
          </a:p>
        </p:txBody>
      </p:sp>
      <p:sp>
        <p:nvSpPr>
          <p:cNvPr id="6" name="Footer Placeholder 5">
            <a:extLst>
              <a:ext uri="{FF2B5EF4-FFF2-40B4-BE49-F238E27FC236}">
                <a16:creationId xmlns:a16="http://schemas.microsoft.com/office/drawing/2014/main" id="{55B36690-BCDC-448E-9117-44171F9D20CF}"/>
              </a:ext>
            </a:extLst>
          </p:cNvPr>
          <p:cNvSpPr>
            <a:spLocks noGrp="1"/>
          </p:cNvSpPr>
          <p:nvPr>
            <p:ph type="ftr" sz="quarter" idx="11"/>
          </p:nvPr>
        </p:nvSpPr>
        <p:spPr>
          <a:xfrm>
            <a:off x="4038600" y="6482655"/>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7692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34726" cy="1325563"/>
          </a:xfrm>
        </p:spPr>
        <p:txBody>
          <a:bodyPr>
            <a:normAutofit/>
          </a:bodyPr>
          <a:lstStyle/>
          <a:p>
            <a:r>
              <a:rPr lang="en-US" sz="4000" dirty="0" err="1">
                <a:latin typeface="+mn-lt"/>
              </a:rPr>
              <a:t>LoRea</a:t>
            </a:r>
            <a:r>
              <a:rPr lang="en-US" sz="4000" dirty="0">
                <a:latin typeface="+mn-lt"/>
              </a:rPr>
              <a:t> achieved the highest demonstrated range</a:t>
            </a:r>
          </a:p>
        </p:txBody>
      </p:sp>
      <p:sp>
        <p:nvSpPr>
          <p:cNvPr id="3" name="Content Placeholder 2"/>
          <p:cNvSpPr>
            <a:spLocks noGrp="1"/>
          </p:cNvSpPr>
          <p:nvPr>
            <p:ph idx="1"/>
          </p:nvPr>
        </p:nvSpPr>
        <p:spPr>
          <a:xfrm>
            <a:off x="838200" y="1577880"/>
            <a:ext cx="10515600" cy="4351338"/>
          </a:xfrm>
        </p:spPr>
        <p:txBody>
          <a:bodyPr/>
          <a:lstStyle/>
          <a:p>
            <a:r>
              <a:rPr lang="en-US" dirty="0">
                <a:latin typeface="+mj-lt"/>
                <a:ea typeface="Calibri Light" charset="0"/>
                <a:cs typeface="Calibri Light" charset="0"/>
              </a:rPr>
              <a:t>Receive up to a distance of 3.4 kilometers from tag </a:t>
            </a:r>
          </a:p>
          <a:p>
            <a:r>
              <a:rPr lang="en-US" dirty="0">
                <a:latin typeface="+mj-lt"/>
                <a:ea typeface="Calibri Light" charset="0"/>
                <a:cs typeface="Calibri Light" charset="0"/>
              </a:rPr>
              <a:t>Highest demonstrated range. Outperforms leading labs/universities</a:t>
            </a:r>
          </a:p>
        </p:txBody>
      </p:sp>
      <p:sp>
        <p:nvSpPr>
          <p:cNvPr id="4" name="Slide Number Placeholder 3"/>
          <p:cNvSpPr>
            <a:spLocks noGrp="1"/>
          </p:cNvSpPr>
          <p:nvPr>
            <p:ph type="sldNum" sz="quarter" idx="12"/>
          </p:nvPr>
        </p:nvSpPr>
        <p:spPr/>
        <p:txBody>
          <a:bodyPr/>
          <a:lstStyle/>
          <a:p>
            <a:fld id="{F3251276-10E0-6347-83FD-341D002F38DE}" type="slidenum">
              <a:rPr lang="en-US" smtClean="0"/>
              <a:t>11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906" y="2952737"/>
            <a:ext cx="3399131" cy="2549348"/>
          </a:xfrm>
          <a:prstGeom prst="rect">
            <a:avLst/>
          </a:prstGeom>
        </p:spPr>
      </p:pic>
      <p:pic>
        <p:nvPicPr>
          <p:cNvPr id="8" name="Picture 7">
            <a:extLst>
              <a:ext uri="{FF2B5EF4-FFF2-40B4-BE49-F238E27FC236}">
                <a16:creationId xmlns:a16="http://schemas.microsoft.com/office/drawing/2014/main" id="{F823C41C-4489-294E-A424-DCB9D8C0C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076" y="2928826"/>
            <a:ext cx="1945342" cy="2597169"/>
          </a:xfrm>
          <a:prstGeom prst="rect">
            <a:avLst/>
          </a:prstGeom>
        </p:spPr>
      </p:pic>
      <p:sp>
        <p:nvSpPr>
          <p:cNvPr id="9" name="TextBox 8">
            <a:extLst>
              <a:ext uri="{FF2B5EF4-FFF2-40B4-BE49-F238E27FC236}">
                <a16:creationId xmlns:a16="http://schemas.microsoft.com/office/drawing/2014/main" id="{54B3166D-4482-F345-8801-42A262555080}"/>
              </a:ext>
            </a:extLst>
          </p:cNvPr>
          <p:cNvSpPr txBox="1"/>
          <p:nvPr/>
        </p:nvSpPr>
        <p:spPr>
          <a:xfrm>
            <a:off x="3087877" y="5722919"/>
            <a:ext cx="2543187" cy="584775"/>
          </a:xfrm>
          <a:prstGeom prst="rect">
            <a:avLst/>
          </a:prstGeom>
          <a:noFill/>
        </p:spPr>
        <p:txBody>
          <a:bodyPr wrap="square" rtlCol="0">
            <a:spAutoFit/>
          </a:bodyPr>
          <a:lstStyle/>
          <a:p>
            <a:pPr algn="ctr"/>
            <a:r>
              <a:rPr lang="en-US" sz="1600" dirty="0">
                <a:latin typeface="+mj-lt"/>
              </a:rPr>
              <a:t>Experiment Setup</a:t>
            </a:r>
          </a:p>
          <a:p>
            <a:pPr algn="ctr"/>
            <a:r>
              <a:rPr lang="en-US" sz="1600" dirty="0">
                <a:latin typeface="+mj-lt"/>
              </a:rPr>
              <a:t>(On a small hill)</a:t>
            </a:r>
          </a:p>
        </p:txBody>
      </p:sp>
      <p:sp>
        <p:nvSpPr>
          <p:cNvPr id="10" name="TextBox 9">
            <a:extLst>
              <a:ext uri="{FF2B5EF4-FFF2-40B4-BE49-F238E27FC236}">
                <a16:creationId xmlns:a16="http://schemas.microsoft.com/office/drawing/2014/main" id="{EA79BA5C-CA38-E14C-9818-BCF373F9C886}"/>
              </a:ext>
            </a:extLst>
          </p:cNvPr>
          <p:cNvSpPr txBox="1"/>
          <p:nvPr/>
        </p:nvSpPr>
        <p:spPr>
          <a:xfrm>
            <a:off x="6096000" y="5727124"/>
            <a:ext cx="3291807" cy="584775"/>
          </a:xfrm>
          <a:prstGeom prst="rect">
            <a:avLst/>
          </a:prstGeom>
          <a:noFill/>
        </p:spPr>
        <p:txBody>
          <a:bodyPr wrap="square" rtlCol="0">
            <a:spAutoFit/>
          </a:bodyPr>
          <a:lstStyle/>
          <a:p>
            <a:pPr algn="ctr"/>
            <a:r>
              <a:rPr lang="en-US" sz="1600" dirty="0">
                <a:latin typeface="+mj-lt"/>
              </a:rPr>
              <a:t>Receiving backscatter transmissions kilometers away from setup</a:t>
            </a:r>
          </a:p>
        </p:txBody>
      </p:sp>
      <p:sp>
        <p:nvSpPr>
          <p:cNvPr id="7" name="Footer Placeholder 6">
            <a:extLst>
              <a:ext uri="{FF2B5EF4-FFF2-40B4-BE49-F238E27FC236}">
                <a16:creationId xmlns:a16="http://schemas.microsoft.com/office/drawing/2014/main" id="{D1DF1B35-AB90-4D24-815B-6164F049948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9713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Rethinking Embedded Camera Systems</a:t>
            </a:r>
          </a:p>
        </p:txBody>
      </p:sp>
      <p:sp>
        <p:nvSpPr>
          <p:cNvPr id="3" name="Content Placeholder 2"/>
          <p:cNvSpPr>
            <a:spLocks noGrp="1"/>
          </p:cNvSpPr>
          <p:nvPr>
            <p:ph idx="1"/>
          </p:nvPr>
        </p:nvSpPr>
        <p:spPr>
          <a:xfrm>
            <a:off x="536028" y="1690689"/>
            <a:ext cx="11588952" cy="4186600"/>
          </a:xfrm>
        </p:spPr>
        <p:txBody>
          <a:bodyPr>
            <a:normAutofit/>
          </a:bodyPr>
          <a:lstStyle/>
          <a:p>
            <a:r>
              <a:rPr lang="en-US" dirty="0">
                <a:latin typeface="+mj-lt"/>
              </a:rPr>
              <a:t>Intersection of Image/Language models with embedded systems</a:t>
            </a:r>
          </a:p>
          <a:p>
            <a:r>
              <a:rPr lang="en-US" dirty="0">
                <a:latin typeface="+mj-lt"/>
              </a:rPr>
              <a:t>Low-power hardware, generate a rich representations of the world</a:t>
            </a:r>
          </a:p>
          <a:p>
            <a:r>
              <a:rPr lang="en-US" b="1" dirty="0">
                <a:latin typeface="+mj-lt"/>
              </a:rPr>
              <a:t>Applications: </a:t>
            </a:r>
            <a:r>
              <a:rPr lang="en-US" dirty="0">
                <a:latin typeface="+mj-lt"/>
              </a:rPr>
              <a:t>Extended Reality! And many more!</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12</a:t>
            </a:fld>
            <a:endParaRPr lang="sv-SE"/>
          </a:p>
        </p:txBody>
      </p:sp>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person standing in front of a building&#10;&#10;Description automatically generated">
            <a:extLst>
              <a:ext uri="{FF2B5EF4-FFF2-40B4-BE49-F238E27FC236}">
                <a16:creationId xmlns:a16="http://schemas.microsoft.com/office/drawing/2014/main" id="{53A778EA-296B-7DB2-DBF3-3DF52C618797}"/>
              </a:ext>
            </a:extLst>
          </p:cNvPr>
          <p:cNvPicPr>
            <a:picLocks noChangeAspect="1"/>
          </p:cNvPicPr>
          <p:nvPr/>
        </p:nvPicPr>
        <p:blipFill>
          <a:blip r:embed="rId3"/>
          <a:stretch>
            <a:fillRect/>
          </a:stretch>
        </p:blipFill>
        <p:spPr>
          <a:xfrm>
            <a:off x="838200" y="3379659"/>
            <a:ext cx="10346504" cy="2379696"/>
          </a:xfrm>
          <a:prstGeom prst="rect">
            <a:avLst/>
          </a:prstGeom>
        </p:spPr>
      </p:pic>
    </p:spTree>
    <p:extLst>
      <p:ext uri="{BB962C8B-B14F-4D97-AF65-F5344CB8AC3E}">
        <p14:creationId xmlns:p14="http://schemas.microsoft.com/office/powerpoint/2010/main" val="123455834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Rethinking Embedded Camera Systems</a:t>
            </a:r>
          </a:p>
        </p:txBody>
      </p:sp>
      <p:sp>
        <p:nvSpPr>
          <p:cNvPr id="3" name="Content Placeholder 2"/>
          <p:cNvSpPr>
            <a:spLocks noGrp="1"/>
          </p:cNvSpPr>
          <p:nvPr>
            <p:ph idx="1"/>
          </p:nvPr>
        </p:nvSpPr>
        <p:spPr>
          <a:xfrm>
            <a:off x="536028" y="1690689"/>
            <a:ext cx="11588952" cy="4186600"/>
          </a:xfrm>
        </p:spPr>
        <p:txBody>
          <a:bodyPr>
            <a:normAutofit/>
          </a:bodyPr>
          <a:lstStyle/>
          <a:p>
            <a:r>
              <a:rPr lang="en-US" dirty="0">
                <a:latin typeface="+mj-lt"/>
              </a:rPr>
              <a:t>Intersection of Image/Language models with embedded systems</a:t>
            </a:r>
          </a:p>
          <a:p>
            <a:r>
              <a:rPr lang="en-US" dirty="0">
                <a:latin typeface="+mj-lt"/>
              </a:rPr>
              <a:t>Low-power hardware, generate a rich representations of the world</a:t>
            </a:r>
          </a:p>
          <a:p>
            <a:r>
              <a:rPr lang="en-US" b="1" dirty="0">
                <a:latin typeface="+mj-lt"/>
              </a:rPr>
              <a:t>Applications: </a:t>
            </a:r>
            <a:r>
              <a:rPr lang="en-US" dirty="0">
                <a:latin typeface="+mj-lt"/>
              </a:rPr>
              <a:t>Extended Reality! And many more!</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13</a:t>
            </a:fld>
            <a:endParaRPr lang="sv-SE"/>
          </a:p>
        </p:txBody>
      </p:sp>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6" name="Picture 5" descr="A close-up of a circuit board&#10;&#10;Description automatically generated">
            <a:extLst>
              <a:ext uri="{FF2B5EF4-FFF2-40B4-BE49-F238E27FC236}">
                <a16:creationId xmlns:a16="http://schemas.microsoft.com/office/drawing/2014/main" id="{C61FAAF9-E43C-52D3-06A8-230B85AB7543}"/>
              </a:ext>
            </a:extLst>
          </p:cNvPr>
          <p:cNvPicPr>
            <a:picLocks noChangeAspect="1"/>
          </p:cNvPicPr>
          <p:nvPr/>
        </p:nvPicPr>
        <p:blipFill>
          <a:blip r:embed="rId3"/>
          <a:stretch>
            <a:fillRect/>
          </a:stretch>
        </p:blipFill>
        <p:spPr>
          <a:xfrm>
            <a:off x="804809" y="3417885"/>
            <a:ext cx="4123663" cy="2844683"/>
          </a:xfrm>
          <a:prstGeom prst="rect">
            <a:avLst/>
          </a:prstGeom>
        </p:spPr>
      </p:pic>
      <p:pic>
        <p:nvPicPr>
          <p:cNvPr id="9" name="Picture 8" descr="A room with a door open and two circles&#10;&#10;Description automatically generated">
            <a:extLst>
              <a:ext uri="{FF2B5EF4-FFF2-40B4-BE49-F238E27FC236}">
                <a16:creationId xmlns:a16="http://schemas.microsoft.com/office/drawing/2014/main" id="{CC078F75-8226-57E1-7C42-E2F9687670D3}"/>
              </a:ext>
            </a:extLst>
          </p:cNvPr>
          <p:cNvPicPr>
            <a:picLocks noChangeAspect="1"/>
          </p:cNvPicPr>
          <p:nvPr/>
        </p:nvPicPr>
        <p:blipFill>
          <a:blip r:embed="rId4"/>
          <a:stretch>
            <a:fillRect/>
          </a:stretch>
        </p:blipFill>
        <p:spPr>
          <a:xfrm>
            <a:off x="5995795" y="3429000"/>
            <a:ext cx="5061862" cy="2844683"/>
          </a:xfrm>
          <a:prstGeom prst="rect">
            <a:avLst/>
          </a:prstGeom>
        </p:spPr>
      </p:pic>
    </p:spTree>
    <p:extLst>
      <p:ext uri="{BB962C8B-B14F-4D97-AF65-F5344CB8AC3E}">
        <p14:creationId xmlns:p14="http://schemas.microsoft.com/office/powerpoint/2010/main" val="715588493"/>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Controlling robots through voice and language models</a:t>
            </a:r>
          </a:p>
        </p:txBody>
      </p:sp>
      <p:pic>
        <p:nvPicPr>
          <p:cNvPr id="5" name="Content Placeholder 4" descr="A white machine with a screen on it&#10;&#10;Description automatically generated">
            <a:extLst>
              <a:ext uri="{FF2B5EF4-FFF2-40B4-BE49-F238E27FC236}">
                <a16:creationId xmlns:a16="http://schemas.microsoft.com/office/drawing/2014/main" id="{08836996-E77C-F4FE-0BD2-B25CC51AC801}"/>
              </a:ext>
            </a:extLst>
          </p:cNvPr>
          <p:cNvPicPr>
            <a:picLocks noGrp="1" noChangeAspect="1"/>
          </p:cNvPicPr>
          <p:nvPr>
            <p:ph idx="1"/>
          </p:nvPr>
        </p:nvPicPr>
        <p:blipFill>
          <a:blip r:embed="rId3"/>
          <a:stretch>
            <a:fillRect/>
          </a:stretch>
        </p:blipFill>
        <p:spPr>
          <a:xfrm>
            <a:off x="1184051" y="2445577"/>
            <a:ext cx="9823897" cy="2453969"/>
          </a:xfrm>
        </p:spPr>
      </p:pic>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14</a:t>
            </a:fld>
            <a:endParaRPr lang="sv-SE"/>
          </a:p>
        </p:txBody>
      </p:sp>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733886722"/>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We really like to work with undergraduate students</a:t>
            </a:r>
          </a:p>
        </p:txBody>
      </p:sp>
      <p:sp>
        <p:nvSpPr>
          <p:cNvPr id="3" name="Content Placeholder 2"/>
          <p:cNvSpPr>
            <a:spLocks noGrp="1"/>
          </p:cNvSpPr>
          <p:nvPr>
            <p:ph idx="1"/>
          </p:nvPr>
        </p:nvSpPr>
        <p:spPr>
          <a:xfrm>
            <a:off x="536028" y="1690689"/>
            <a:ext cx="11588952" cy="3942668"/>
          </a:xfrm>
        </p:spPr>
        <p:txBody>
          <a:bodyPr>
            <a:normAutofit/>
          </a:bodyPr>
          <a:lstStyle/>
          <a:p>
            <a:r>
              <a:rPr lang="en-US" dirty="0">
                <a:latin typeface="+mj-lt"/>
              </a:rPr>
              <a:t>We enjoy working with undergraduate students!  </a:t>
            </a:r>
          </a:p>
          <a:p>
            <a:pPr lvl="1"/>
            <a:r>
              <a:rPr lang="en-US" dirty="0">
                <a:latin typeface="+mj-lt"/>
              </a:rPr>
              <a:t>Diverse environment</a:t>
            </a:r>
          </a:p>
          <a:p>
            <a:pPr lvl="1"/>
            <a:r>
              <a:rPr lang="en-US" dirty="0">
                <a:latin typeface="+mj-lt"/>
              </a:rPr>
              <a:t>Students visiting our group from the best universities in the world</a:t>
            </a:r>
          </a:p>
          <a:p>
            <a:pPr lvl="1"/>
            <a:r>
              <a:rPr lang="en-US" dirty="0">
                <a:latin typeface="+mj-lt"/>
              </a:rPr>
              <a:t>Awards for mentored students</a:t>
            </a:r>
          </a:p>
          <a:p>
            <a:pPr marL="457200" lvl="1" indent="0">
              <a:buNone/>
            </a:pPr>
            <a:endParaRPr lang="en-US" dirty="0">
              <a:latin typeface="+mj-lt"/>
            </a:endParaRPr>
          </a:p>
          <a:p>
            <a:r>
              <a:rPr lang="en-US" dirty="0">
                <a:latin typeface="+mj-lt"/>
              </a:rPr>
              <a:t>High-quality research, have fun, and stipend!</a:t>
            </a:r>
          </a:p>
          <a:p>
            <a:pPr lvl="1"/>
            <a:r>
              <a:rPr lang="en-US" dirty="0">
                <a:latin typeface="+mj-lt"/>
              </a:rPr>
              <a:t>Higher studies</a:t>
            </a:r>
          </a:p>
          <a:p>
            <a:pPr lvl="1"/>
            <a:r>
              <a:rPr lang="en-US" dirty="0">
                <a:latin typeface="+mj-lt"/>
              </a:rPr>
              <a:t>Entrepreneurship</a:t>
            </a:r>
          </a:p>
          <a:p>
            <a:pPr lvl="1"/>
            <a:r>
              <a:rPr lang="en-US" dirty="0">
                <a:latin typeface="+mj-lt"/>
              </a:rPr>
              <a:t>Job opportunities</a:t>
            </a:r>
          </a:p>
          <a:p>
            <a:pPr marL="457200" lvl="1" indent="0">
              <a:buNone/>
            </a:pPr>
            <a:endParaRPr lang="en-US" dirty="0">
              <a:latin typeface="+mj-lt"/>
            </a:endParaRPr>
          </a:p>
          <a:p>
            <a:pPr marL="457200" lvl="1" indent="0">
              <a:buNone/>
            </a:pPr>
            <a:endParaRPr lang="en-US" dirty="0">
              <a:latin typeface="+mj-lt"/>
            </a:endParaRPr>
          </a:p>
          <a:p>
            <a:pPr marL="457200" lvl="1"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15</a:t>
            </a:fld>
            <a:endParaRPr lang="sv-SE"/>
          </a:p>
        </p:txBody>
      </p:sp>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4" name="Picture 3">
            <a:extLst>
              <a:ext uri="{FF2B5EF4-FFF2-40B4-BE49-F238E27FC236}">
                <a16:creationId xmlns:a16="http://schemas.microsoft.com/office/drawing/2014/main" id="{18939021-3E56-3A8F-CDDA-0808313458EE}"/>
              </a:ext>
            </a:extLst>
          </p:cNvPr>
          <p:cNvPicPr>
            <a:picLocks noChangeAspect="1"/>
          </p:cNvPicPr>
          <p:nvPr/>
        </p:nvPicPr>
        <p:blipFill>
          <a:blip r:embed="rId3"/>
          <a:stretch>
            <a:fillRect/>
          </a:stretch>
        </p:blipFill>
        <p:spPr>
          <a:xfrm>
            <a:off x="10158306" y="3657600"/>
            <a:ext cx="1369079" cy="2433918"/>
          </a:xfrm>
          <a:prstGeom prst="rect">
            <a:avLst/>
          </a:prstGeom>
        </p:spPr>
      </p:pic>
      <p:pic>
        <p:nvPicPr>
          <p:cNvPr id="5" name="Picture 4">
            <a:extLst>
              <a:ext uri="{FF2B5EF4-FFF2-40B4-BE49-F238E27FC236}">
                <a16:creationId xmlns:a16="http://schemas.microsoft.com/office/drawing/2014/main" id="{3D5899DD-C758-5214-214D-E862BB756216}"/>
              </a:ext>
            </a:extLst>
          </p:cNvPr>
          <p:cNvPicPr>
            <a:picLocks noChangeAspect="1"/>
          </p:cNvPicPr>
          <p:nvPr/>
        </p:nvPicPr>
        <p:blipFill>
          <a:blip r:embed="rId4"/>
          <a:stretch>
            <a:fillRect/>
          </a:stretch>
        </p:blipFill>
        <p:spPr>
          <a:xfrm>
            <a:off x="8485214" y="3657598"/>
            <a:ext cx="1368458" cy="2433919"/>
          </a:xfrm>
          <a:prstGeom prst="rect">
            <a:avLst/>
          </a:prstGeom>
        </p:spPr>
      </p:pic>
    </p:spTree>
    <p:extLst>
      <p:ext uri="{BB962C8B-B14F-4D97-AF65-F5344CB8AC3E}">
        <p14:creationId xmlns:p14="http://schemas.microsoft.com/office/powerpoint/2010/main" val="1779962494"/>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050138" cy="3129145"/>
          </a:xfrm>
        </p:spPr>
        <p:txBody>
          <a:bodyPr>
            <a:normAutofit/>
          </a:bodyPr>
          <a:lstStyle/>
          <a:p>
            <a:r>
              <a:rPr lang="en-US" dirty="0">
                <a:latin typeface="+mj-lt"/>
              </a:rPr>
              <a:t>Let us get to know the instructor </a:t>
            </a:r>
            <a:r>
              <a:rPr lang="en-US" dirty="0">
                <a:latin typeface="+mj-lt"/>
                <a:sym typeface="Wingdings" pitchFamily="2" charset="2"/>
              </a:rPr>
              <a:t> </a:t>
            </a:r>
          </a:p>
          <a:p>
            <a:r>
              <a:rPr lang="en-US" b="1" dirty="0">
                <a:sym typeface="Wingdings" pitchFamily="2" charset="2"/>
              </a:rPr>
              <a:t>What is this course about? Logistics? Grading Criteria?</a:t>
            </a:r>
          </a:p>
          <a:p>
            <a:r>
              <a:rPr lang="en-US" dirty="0">
                <a:latin typeface="+mj-lt"/>
                <a:sym typeface="Wingdings" pitchFamily="2" charset="2"/>
              </a:rPr>
              <a:t>Introduction to Embedded Systems (aka IoT)</a:t>
            </a:r>
          </a:p>
          <a:p>
            <a:r>
              <a:rPr lang="en-US" dirty="0">
                <a:latin typeface="+mj-lt"/>
                <a:sym typeface="Wingdings" pitchFamily="2" charset="2"/>
              </a:rPr>
              <a:t>Mark Weiser Vision for Ubiquitous Computing</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Basics of Wireless Communication and Signal Propagation</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16</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07391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Course Information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92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4189" y="1906506"/>
            <a:ext cx="11077073" cy="3654587"/>
          </a:xfrm>
        </p:spPr>
        <p:txBody>
          <a:bodyPr>
            <a:normAutofit/>
          </a:bodyPr>
          <a:lstStyle/>
          <a:p>
            <a:r>
              <a:rPr lang="en-US" b="1" dirty="0">
                <a:latin typeface="+mj-lt"/>
              </a:rPr>
              <a:t>Course code: </a:t>
            </a:r>
            <a:r>
              <a:rPr lang="en-US" dirty="0">
                <a:latin typeface="+mj-lt"/>
              </a:rPr>
              <a:t>4222/5422, </a:t>
            </a:r>
            <a:r>
              <a:rPr lang="en-US" b="1" dirty="0">
                <a:latin typeface="+mj-lt"/>
              </a:rPr>
              <a:t>Day of week: </a:t>
            </a:r>
            <a:r>
              <a:rPr lang="en-US" dirty="0">
                <a:latin typeface="+mj-lt"/>
              </a:rPr>
              <a:t>Friday, 6:30 to 8:30 pm (Lectures)</a:t>
            </a:r>
          </a:p>
          <a:p>
            <a:endParaRPr lang="en-US" dirty="0">
              <a:latin typeface="+mj-lt"/>
            </a:endParaRPr>
          </a:p>
          <a:p>
            <a:r>
              <a:rPr lang="en-US" b="1" dirty="0">
                <a:latin typeface="+mj-lt"/>
              </a:rPr>
              <a:t>Tutorials: </a:t>
            </a:r>
            <a:r>
              <a:rPr lang="en-US" dirty="0">
                <a:latin typeface="+mj-lt"/>
              </a:rPr>
              <a:t>Starting 29</a:t>
            </a:r>
            <a:r>
              <a:rPr lang="en-US" baseline="30000" dirty="0">
                <a:latin typeface="+mj-lt"/>
              </a:rPr>
              <a:t>th</a:t>
            </a:r>
            <a:r>
              <a:rPr lang="en-US" dirty="0">
                <a:latin typeface="+mj-lt"/>
              </a:rPr>
              <a:t> January!  Seven slots. You should have selected.</a:t>
            </a:r>
          </a:p>
          <a:p>
            <a:pPr lvl="1"/>
            <a:r>
              <a:rPr lang="en-US" dirty="0">
                <a:latin typeface="+mj-lt"/>
              </a:rPr>
              <a:t>Problems: Please email me!</a:t>
            </a:r>
          </a:p>
          <a:p>
            <a:pPr lvl="1"/>
            <a:endParaRPr lang="en-US" dirty="0">
              <a:latin typeface="+mj-lt"/>
            </a:endParaRPr>
          </a:p>
          <a:p>
            <a:r>
              <a:rPr lang="en-US" b="1" dirty="0">
                <a:latin typeface="+mj-lt"/>
              </a:rPr>
              <a:t>Office hours: </a:t>
            </a:r>
            <a:r>
              <a:rPr lang="en-US" dirty="0">
                <a:latin typeface="+mj-lt"/>
              </a:rPr>
              <a:t>COM3 - #2 – 25, Friday : 4 – 6 pm  (by appointment)</a:t>
            </a:r>
          </a:p>
          <a:p>
            <a:pPr lvl="1"/>
            <a:r>
              <a:rPr lang="en-US" dirty="0">
                <a:latin typeface="+mj-lt"/>
              </a:rPr>
              <a:t>Please send me an email to reserve slot</a:t>
            </a:r>
          </a:p>
          <a:p>
            <a:pPr lvl="1"/>
            <a:r>
              <a:rPr lang="en-US" dirty="0">
                <a:latin typeface="+mj-lt"/>
              </a:rPr>
              <a:t>What can you discuss? Anything related to course or wireless networking</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18</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4" name="Title 4">
            <a:extLst>
              <a:ext uri="{FF2B5EF4-FFF2-40B4-BE49-F238E27FC236}">
                <a16:creationId xmlns:a16="http://schemas.microsoft.com/office/drawing/2014/main" id="{95E132D5-0F7A-90E3-9671-0600C150E1A9}"/>
              </a:ext>
            </a:extLst>
          </p:cNvPr>
          <p:cNvSpPr>
            <a:spLocks noGrp="1"/>
          </p:cNvSpPr>
          <p:nvPr>
            <p:ph type="title"/>
          </p:nvPr>
        </p:nvSpPr>
        <p:spPr>
          <a:xfrm>
            <a:off x="838200" y="365125"/>
            <a:ext cx="10515600" cy="1325563"/>
          </a:xfrm>
        </p:spPr>
        <p:txBody>
          <a:bodyPr>
            <a:normAutofit/>
          </a:bodyPr>
          <a:lstStyle/>
          <a:p>
            <a:r>
              <a:rPr lang="en-GB" dirty="0">
                <a:latin typeface="+mn-lt"/>
              </a:rPr>
              <a:t>General information regarding the course</a:t>
            </a:r>
            <a:endParaRPr lang="en-SE" dirty="0">
              <a:latin typeface="+mn-lt"/>
            </a:endParaRPr>
          </a:p>
        </p:txBody>
      </p:sp>
    </p:spTree>
    <p:extLst>
      <p:ext uri="{BB962C8B-B14F-4D97-AF65-F5344CB8AC3E}">
        <p14:creationId xmlns:p14="http://schemas.microsoft.com/office/powerpoint/2010/main" val="363140559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0391" y="422945"/>
            <a:ext cx="10837295" cy="913090"/>
          </a:xfrm>
        </p:spPr>
        <p:txBody>
          <a:bodyPr anchor="b">
            <a:normAutofit/>
          </a:bodyPr>
          <a:lstStyle/>
          <a:p>
            <a:r>
              <a:rPr lang="en-US" dirty="0">
                <a:latin typeface="+mn-lt"/>
              </a:rPr>
              <a:t>Brilliant teaching assistants of the course</a:t>
            </a:r>
          </a:p>
        </p:txBody>
      </p:sp>
      <p:sp>
        <p:nvSpPr>
          <p:cNvPr id="3" name="Content Placeholder 2"/>
          <p:cNvSpPr>
            <a:spLocks noGrp="1"/>
          </p:cNvSpPr>
          <p:nvPr>
            <p:ph idx="1"/>
          </p:nvPr>
        </p:nvSpPr>
        <p:spPr>
          <a:xfrm>
            <a:off x="948076" y="1508992"/>
            <a:ext cx="8387716" cy="4460845"/>
          </a:xfrm>
        </p:spPr>
        <p:txBody>
          <a:bodyPr>
            <a:normAutofit fontScale="92500" lnSpcReduction="10000"/>
          </a:bodyPr>
          <a:lstStyle/>
          <a:p>
            <a:pPr marL="0" indent="0">
              <a:buNone/>
            </a:pPr>
            <a:endParaRPr lang="en-US" sz="3000" dirty="0">
              <a:latin typeface="+mj-lt"/>
            </a:endParaRPr>
          </a:p>
          <a:p>
            <a:pPr marL="0" indent="0">
              <a:buNone/>
            </a:pPr>
            <a:r>
              <a:rPr lang="en-US" sz="3000" dirty="0">
                <a:latin typeface="+mj-lt"/>
              </a:rPr>
              <a:t>Tutorials: They are starting beginning of Week 3</a:t>
            </a:r>
          </a:p>
          <a:p>
            <a:pPr>
              <a:buFont typeface="Arial" panose="020B0604020202020204" pitchFamily="34" charset="0"/>
              <a:buChar char="•"/>
            </a:pPr>
            <a:endParaRPr lang="en-SG" sz="3000" b="0" i="0" dirty="0">
              <a:effectLst/>
              <a:latin typeface="+mj-lt"/>
            </a:endParaRPr>
          </a:p>
          <a:p>
            <a:pPr>
              <a:buFont typeface="Arial" panose="020B0604020202020204" pitchFamily="34" charset="0"/>
              <a:buChar char="•"/>
            </a:pPr>
            <a:r>
              <a:rPr lang="en-SG" sz="3000" b="0" i="0" dirty="0">
                <a:effectLst/>
                <a:latin typeface="+mj-lt"/>
              </a:rPr>
              <a:t>Malaika Afra Taj (PhD Student, SoC)</a:t>
            </a:r>
          </a:p>
          <a:p>
            <a:pPr>
              <a:buFont typeface="Arial" panose="020B0604020202020204" pitchFamily="34" charset="0"/>
              <a:buChar char="•"/>
            </a:pPr>
            <a:r>
              <a:rPr lang="en-SG" sz="3000" b="0" i="0" dirty="0" err="1">
                <a:effectLst/>
                <a:latin typeface="+mj-lt"/>
              </a:rPr>
              <a:t>Kanav</a:t>
            </a:r>
            <a:r>
              <a:rPr lang="en-SG" sz="3000" b="0" i="0" dirty="0">
                <a:effectLst/>
                <a:latin typeface="+mj-lt"/>
              </a:rPr>
              <a:t> Sabharwal (PhD Student, SoC)</a:t>
            </a:r>
            <a:endParaRPr lang="en-SG" sz="3000" dirty="0">
              <a:latin typeface="+mj-lt"/>
            </a:endParaRPr>
          </a:p>
          <a:p>
            <a:pPr>
              <a:buFont typeface="Arial" panose="020B0604020202020204" pitchFamily="34" charset="0"/>
              <a:buChar char="•"/>
            </a:pPr>
            <a:r>
              <a:rPr lang="en-SG" sz="3000" b="0" i="0" dirty="0" err="1">
                <a:effectLst/>
                <a:latin typeface="+mj-lt"/>
              </a:rPr>
              <a:t>Ayanga</a:t>
            </a:r>
            <a:r>
              <a:rPr lang="en-SG" sz="3000" b="0" i="0" dirty="0">
                <a:effectLst/>
                <a:latin typeface="+mj-lt"/>
              </a:rPr>
              <a:t> </a:t>
            </a:r>
            <a:r>
              <a:rPr lang="en-SG" sz="3000" b="0" i="0" dirty="0" err="1">
                <a:effectLst/>
                <a:latin typeface="+mj-lt"/>
              </a:rPr>
              <a:t>Kalupahana</a:t>
            </a:r>
            <a:r>
              <a:rPr lang="en-SG" sz="3000" b="0" i="0" dirty="0">
                <a:effectLst/>
                <a:latin typeface="+mj-lt"/>
              </a:rPr>
              <a:t> (PhD Student SoC)</a:t>
            </a:r>
          </a:p>
          <a:p>
            <a:r>
              <a:rPr lang="en-SG" sz="3000" dirty="0" err="1">
                <a:solidFill>
                  <a:srgbClr val="000000"/>
                </a:solidFill>
                <a:latin typeface="+mj-lt"/>
              </a:rPr>
              <a:t>R</a:t>
            </a:r>
            <a:r>
              <a:rPr lang="en-SG" sz="3000" b="0" i="0" dirty="0" err="1">
                <a:solidFill>
                  <a:srgbClr val="000000"/>
                </a:solidFill>
                <a:effectLst/>
                <a:latin typeface="+mj-lt"/>
              </a:rPr>
              <a:t>ajashekar</a:t>
            </a:r>
            <a:r>
              <a:rPr lang="en-SG" sz="3000" b="0" i="0" dirty="0">
                <a:solidFill>
                  <a:srgbClr val="000000"/>
                </a:solidFill>
                <a:effectLst/>
                <a:latin typeface="+mj-lt"/>
              </a:rPr>
              <a:t> </a:t>
            </a:r>
            <a:r>
              <a:rPr lang="en-SG" sz="3000" dirty="0" err="1">
                <a:solidFill>
                  <a:srgbClr val="000000"/>
                </a:solidFill>
                <a:latin typeface="+mj-lt"/>
              </a:rPr>
              <a:t>C</a:t>
            </a:r>
            <a:r>
              <a:rPr lang="en-SG" sz="3000" b="0" i="0" dirty="0" err="1">
                <a:solidFill>
                  <a:srgbClr val="000000"/>
                </a:solidFill>
                <a:effectLst/>
                <a:latin typeface="+mj-lt"/>
              </a:rPr>
              <a:t>hinthalapani</a:t>
            </a:r>
            <a:r>
              <a:rPr lang="en-SG" sz="3000" dirty="0">
                <a:latin typeface="+mj-lt"/>
              </a:rPr>
              <a:t> </a:t>
            </a:r>
            <a:r>
              <a:rPr lang="en-SG" sz="3000" b="0" i="0" dirty="0">
                <a:effectLst/>
                <a:latin typeface="+mj-lt"/>
              </a:rPr>
              <a:t>(PhD Student SoC)</a:t>
            </a:r>
            <a:endParaRPr lang="en-SG" sz="3000" dirty="0">
              <a:latin typeface="+mj-lt"/>
            </a:endParaRPr>
          </a:p>
          <a:p>
            <a:r>
              <a:rPr lang="en-SG" sz="3000" b="0" i="0" dirty="0" err="1">
                <a:solidFill>
                  <a:srgbClr val="000000"/>
                </a:solidFill>
                <a:effectLst/>
                <a:latin typeface="+mj-lt"/>
              </a:rPr>
              <a:t>Pramuka</a:t>
            </a:r>
            <a:r>
              <a:rPr lang="en-SG" sz="3000" b="0" i="0" dirty="0">
                <a:solidFill>
                  <a:srgbClr val="000000"/>
                </a:solidFill>
                <a:effectLst/>
                <a:latin typeface="+mj-lt"/>
              </a:rPr>
              <a:t> </a:t>
            </a:r>
            <a:r>
              <a:rPr lang="en-SG" sz="3000" b="0" i="0" dirty="0" err="1">
                <a:solidFill>
                  <a:srgbClr val="000000"/>
                </a:solidFill>
                <a:effectLst/>
                <a:latin typeface="+mj-lt"/>
              </a:rPr>
              <a:t>Medaranga</a:t>
            </a:r>
            <a:r>
              <a:rPr lang="en-SG" sz="3000" dirty="0">
                <a:latin typeface="+mj-lt"/>
              </a:rPr>
              <a:t> </a:t>
            </a:r>
            <a:r>
              <a:rPr lang="en-SG" sz="3000" b="0" i="0" dirty="0">
                <a:effectLst/>
                <a:latin typeface="+mj-lt"/>
              </a:rPr>
              <a:t>(PhD Student SoC)</a:t>
            </a:r>
          </a:p>
          <a:p>
            <a:pPr marL="0" indent="0">
              <a:buNone/>
            </a:pPr>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pic>
        <p:nvPicPr>
          <p:cNvPr id="7" name="Picture 6" descr="A person wearing glasses and a suit&#10;&#10;Description automatically generated with low confidence">
            <a:extLst>
              <a:ext uri="{FF2B5EF4-FFF2-40B4-BE49-F238E27FC236}">
                <a16:creationId xmlns:a16="http://schemas.microsoft.com/office/drawing/2014/main" id="{3B6C5086-6A82-4C9A-88CC-323532409FC2}"/>
              </a:ext>
            </a:extLst>
          </p:cNvPr>
          <p:cNvPicPr>
            <a:picLocks noChangeAspect="1"/>
          </p:cNvPicPr>
          <p:nvPr/>
        </p:nvPicPr>
        <p:blipFill rotWithShape="1">
          <a:blip r:embed="rId3"/>
          <a:srcRect t="2619" r="-3" b="19616"/>
          <a:stretch/>
        </p:blipFill>
        <p:spPr>
          <a:xfrm>
            <a:off x="9491093" y="4516157"/>
            <a:ext cx="2464873" cy="2089090"/>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2" name="Picture 11" descr="A picture containing person, car, person, window&#10;&#10;Description automatically generated">
            <a:extLst>
              <a:ext uri="{FF2B5EF4-FFF2-40B4-BE49-F238E27FC236}">
                <a16:creationId xmlns:a16="http://schemas.microsoft.com/office/drawing/2014/main" id="{985D4450-299F-CC7C-F7CD-864592BFDE60}"/>
              </a:ext>
            </a:extLst>
          </p:cNvPr>
          <p:cNvPicPr>
            <a:picLocks noChangeAspect="1"/>
          </p:cNvPicPr>
          <p:nvPr/>
        </p:nvPicPr>
        <p:blipFill rotWithShape="1">
          <a:blip r:embed="rId4"/>
          <a:srcRect t="9681" r="1" b="14932"/>
          <a:stretch/>
        </p:blipFill>
        <p:spPr>
          <a:xfrm>
            <a:off x="8895200" y="2798899"/>
            <a:ext cx="1926265" cy="1936234"/>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14" name="Picture 13" descr="A picture containing clothing, person, indoor&#10;&#10;Description automatically generated">
            <a:extLst>
              <a:ext uri="{FF2B5EF4-FFF2-40B4-BE49-F238E27FC236}">
                <a16:creationId xmlns:a16="http://schemas.microsoft.com/office/drawing/2014/main" id="{A84FC60E-F4B2-8A25-BD20-4C6C954DBF6D}"/>
              </a:ext>
            </a:extLst>
          </p:cNvPr>
          <p:cNvPicPr>
            <a:picLocks noChangeAspect="1"/>
          </p:cNvPicPr>
          <p:nvPr/>
        </p:nvPicPr>
        <p:blipFill rotWithShape="1">
          <a:blip r:embed="rId5"/>
          <a:srcRect t="18793" r="-2" b="23292"/>
          <a:stretch/>
        </p:blipFill>
        <p:spPr>
          <a:xfrm>
            <a:off x="9874319" y="1448183"/>
            <a:ext cx="2314633" cy="1787320"/>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pic>
        <p:nvPicPr>
          <p:cNvPr id="6" name="Picture 5" descr="A person in a white shirt and tie&#10;&#10;Description automatically generated">
            <a:extLst>
              <a:ext uri="{FF2B5EF4-FFF2-40B4-BE49-F238E27FC236}">
                <a16:creationId xmlns:a16="http://schemas.microsoft.com/office/drawing/2014/main" id="{C2A876C6-00E1-E3B6-AEF5-89474463118D}"/>
              </a:ext>
            </a:extLst>
          </p:cNvPr>
          <p:cNvPicPr>
            <a:picLocks noChangeAspect="1"/>
          </p:cNvPicPr>
          <p:nvPr/>
        </p:nvPicPr>
        <p:blipFill>
          <a:blip r:embed="rId6"/>
          <a:stretch>
            <a:fillRect/>
          </a:stretch>
        </p:blipFill>
        <p:spPr>
          <a:xfrm>
            <a:off x="7688631" y="5121646"/>
            <a:ext cx="1483601" cy="1483601"/>
          </a:xfrm>
          <a:prstGeom prst="rect">
            <a:avLst/>
          </a:prstGeom>
        </p:spPr>
      </p:pic>
      <p:pic>
        <p:nvPicPr>
          <p:cNvPr id="9" name="Picture 8" descr="A person with a beard&#10;&#10;Description automatically generated">
            <a:extLst>
              <a:ext uri="{FF2B5EF4-FFF2-40B4-BE49-F238E27FC236}">
                <a16:creationId xmlns:a16="http://schemas.microsoft.com/office/drawing/2014/main" id="{06DA30AA-6377-A89C-39AD-C9B65CF2B5E2}"/>
              </a:ext>
            </a:extLst>
          </p:cNvPr>
          <p:cNvPicPr>
            <a:picLocks noChangeAspect="1"/>
          </p:cNvPicPr>
          <p:nvPr/>
        </p:nvPicPr>
        <p:blipFill>
          <a:blip r:embed="rId7"/>
          <a:stretch>
            <a:fillRect/>
          </a:stretch>
        </p:blipFill>
        <p:spPr>
          <a:xfrm>
            <a:off x="7801781" y="1471247"/>
            <a:ext cx="1093419" cy="1402669"/>
          </a:xfrm>
          <a:prstGeom prst="rect">
            <a:avLst/>
          </a:prstGeom>
        </p:spPr>
      </p:pic>
    </p:spTree>
    <p:extLst>
      <p:ext uri="{BB962C8B-B14F-4D97-AF65-F5344CB8AC3E}">
        <p14:creationId xmlns:p14="http://schemas.microsoft.com/office/powerpoint/2010/main" val="2908825530"/>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1234" y="2971273"/>
            <a:ext cx="11169531" cy="1452506"/>
          </a:xfrm>
        </p:spPr>
        <p:txBody>
          <a:bodyPr>
            <a:normAutofit/>
          </a:bodyPr>
          <a:lstStyle/>
          <a:p>
            <a:pPr marL="0" indent="0" algn="ctr">
              <a:buNone/>
            </a:pPr>
            <a:r>
              <a:rPr lang="en-US" sz="5600" dirty="0"/>
              <a:t>Wireless and Internet of Things Basics </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391" y="365105"/>
            <a:ext cx="10837295" cy="913090"/>
          </a:xfrm>
        </p:spPr>
        <p:txBody>
          <a:bodyPr anchor="b">
            <a:normAutofit/>
          </a:bodyPr>
          <a:lstStyle/>
          <a:p>
            <a:r>
              <a:rPr lang="en-US" sz="4000" dirty="0">
                <a:latin typeface="+mn-lt"/>
              </a:rPr>
              <a:t>Support staff to help with the course</a:t>
            </a:r>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9067800" y="6356350"/>
            <a:ext cx="2286000" cy="365125"/>
          </a:xfrm>
        </p:spPr>
        <p:txBody>
          <a:bodyPr>
            <a:normAutofit/>
          </a:bodyPr>
          <a:lstStyle/>
          <a:p>
            <a:pPr>
              <a:spcAft>
                <a:spcPts val="600"/>
              </a:spcAft>
            </a:pPr>
            <a:fld id="{687B7451-1438-CB4A-8106-82A64F1C7D7B}" type="slidenum">
              <a:rPr lang="sv-SE">
                <a:solidFill>
                  <a:srgbClr val="FFFFFF"/>
                </a:solidFill>
              </a:rPr>
              <a:pPr>
                <a:spcAft>
                  <a:spcPts val="600"/>
                </a:spcAft>
              </a:pPr>
              <a:t>20</a:t>
            </a:fld>
            <a:endParaRPr lang="sv-SE">
              <a:solidFill>
                <a:srgbClr val="FFFFFF"/>
              </a:solidFill>
            </a:endParaRPr>
          </a:p>
        </p:txBody>
      </p:sp>
      <p:pic>
        <p:nvPicPr>
          <p:cNvPr id="6" name="Picture 5" descr="A person with a mustache wearing glasses&#10;&#10;Description automatically generated">
            <a:extLst>
              <a:ext uri="{FF2B5EF4-FFF2-40B4-BE49-F238E27FC236}">
                <a16:creationId xmlns:a16="http://schemas.microsoft.com/office/drawing/2014/main" id="{1EA95B34-5769-0540-DB38-89106D2E98D8}"/>
              </a:ext>
            </a:extLst>
          </p:cNvPr>
          <p:cNvPicPr>
            <a:picLocks noChangeAspect="1"/>
          </p:cNvPicPr>
          <p:nvPr/>
        </p:nvPicPr>
        <p:blipFill>
          <a:blip r:embed="rId3"/>
          <a:stretch>
            <a:fillRect/>
          </a:stretch>
        </p:blipFill>
        <p:spPr>
          <a:xfrm>
            <a:off x="2486168" y="2012371"/>
            <a:ext cx="2197289" cy="3295934"/>
          </a:xfrm>
          <a:prstGeom prst="rect">
            <a:avLst/>
          </a:prstGeom>
        </p:spPr>
      </p:pic>
      <p:pic>
        <p:nvPicPr>
          <p:cNvPr id="9" name="Picture 8" descr="A person with a beard and mustache&#10;&#10;Description automatically generated">
            <a:extLst>
              <a:ext uri="{FF2B5EF4-FFF2-40B4-BE49-F238E27FC236}">
                <a16:creationId xmlns:a16="http://schemas.microsoft.com/office/drawing/2014/main" id="{4630E07B-B34C-87B0-7A26-B9CE786BE8C9}"/>
              </a:ext>
            </a:extLst>
          </p:cNvPr>
          <p:cNvPicPr>
            <a:picLocks noChangeAspect="1"/>
          </p:cNvPicPr>
          <p:nvPr/>
        </p:nvPicPr>
        <p:blipFill>
          <a:blip r:embed="rId4"/>
          <a:stretch>
            <a:fillRect/>
          </a:stretch>
        </p:blipFill>
        <p:spPr>
          <a:xfrm>
            <a:off x="7508545" y="2040082"/>
            <a:ext cx="2452106" cy="3257454"/>
          </a:xfrm>
          <a:prstGeom prst="rect">
            <a:avLst/>
          </a:prstGeom>
        </p:spPr>
      </p:pic>
      <p:sp>
        <p:nvSpPr>
          <p:cNvPr id="13" name="TextBox 12">
            <a:extLst>
              <a:ext uri="{FF2B5EF4-FFF2-40B4-BE49-F238E27FC236}">
                <a16:creationId xmlns:a16="http://schemas.microsoft.com/office/drawing/2014/main" id="{E821E7A3-F487-18A7-FEBE-B391D386E48F}"/>
              </a:ext>
            </a:extLst>
          </p:cNvPr>
          <p:cNvSpPr txBox="1"/>
          <p:nvPr/>
        </p:nvSpPr>
        <p:spPr>
          <a:xfrm>
            <a:off x="2284863" y="5409841"/>
            <a:ext cx="2737513" cy="307777"/>
          </a:xfrm>
          <a:prstGeom prst="rect">
            <a:avLst/>
          </a:prstGeom>
          <a:noFill/>
        </p:spPr>
        <p:txBody>
          <a:bodyPr wrap="square">
            <a:spAutoFit/>
          </a:bodyPr>
          <a:lstStyle/>
          <a:p>
            <a:r>
              <a:rPr lang="en-SG" sz="1400" dirty="0" err="1">
                <a:latin typeface="+mj-lt"/>
              </a:rPr>
              <a:t>Dr.</a:t>
            </a:r>
            <a:r>
              <a:rPr lang="en-SG" sz="1400" dirty="0">
                <a:latin typeface="+mj-lt"/>
              </a:rPr>
              <a:t> Manoj Gulati (Research Fellow)</a:t>
            </a:r>
            <a:endParaRPr lang="en-SG" sz="1400" b="0" i="0" dirty="0">
              <a:effectLst/>
              <a:latin typeface="+mj-lt"/>
            </a:endParaRPr>
          </a:p>
        </p:txBody>
      </p:sp>
      <p:sp>
        <p:nvSpPr>
          <p:cNvPr id="15" name="TextBox 14">
            <a:extLst>
              <a:ext uri="{FF2B5EF4-FFF2-40B4-BE49-F238E27FC236}">
                <a16:creationId xmlns:a16="http://schemas.microsoft.com/office/drawing/2014/main" id="{8A9780F0-A604-3224-0FE5-8C6EC9A0F326}"/>
              </a:ext>
            </a:extLst>
          </p:cNvPr>
          <p:cNvSpPr txBox="1"/>
          <p:nvPr/>
        </p:nvSpPr>
        <p:spPr>
          <a:xfrm>
            <a:off x="7307239" y="5409841"/>
            <a:ext cx="3015616" cy="307777"/>
          </a:xfrm>
          <a:prstGeom prst="rect">
            <a:avLst/>
          </a:prstGeom>
          <a:noFill/>
        </p:spPr>
        <p:txBody>
          <a:bodyPr wrap="square">
            <a:spAutoFit/>
          </a:bodyPr>
          <a:lstStyle/>
          <a:p>
            <a:r>
              <a:rPr lang="en-SG" sz="1400" dirty="0" err="1">
                <a:latin typeface="+mj-lt"/>
              </a:rPr>
              <a:t>Dhairya</a:t>
            </a:r>
            <a:r>
              <a:rPr lang="en-SG" sz="1400" dirty="0">
                <a:latin typeface="+mj-lt"/>
              </a:rPr>
              <a:t> Jigar Shah (Research Assistant)</a:t>
            </a:r>
            <a:endParaRPr lang="en-SG" sz="1400" b="0" i="0" dirty="0">
              <a:effectLst/>
              <a:latin typeface="+mj-lt"/>
            </a:endParaRPr>
          </a:p>
        </p:txBody>
      </p:sp>
    </p:spTree>
    <p:extLst>
      <p:ext uri="{BB962C8B-B14F-4D97-AF65-F5344CB8AC3E}">
        <p14:creationId xmlns:p14="http://schemas.microsoft.com/office/powerpoint/2010/main" val="1846843833"/>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391" y="422945"/>
            <a:ext cx="10837295" cy="913090"/>
          </a:xfrm>
        </p:spPr>
        <p:txBody>
          <a:bodyPr anchor="b">
            <a:normAutofit/>
          </a:bodyPr>
          <a:lstStyle/>
          <a:p>
            <a:r>
              <a:rPr lang="en-US" dirty="0">
                <a:latin typeface="+mn-lt"/>
              </a:rPr>
              <a:t>Course webpage and lecture recordings</a:t>
            </a:r>
          </a:p>
        </p:txBody>
      </p:sp>
      <p:sp>
        <p:nvSpPr>
          <p:cNvPr id="3" name="Content Placeholder 2"/>
          <p:cNvSpPr>
            <a:spLocks noGrp="1"/>
          </p:cNvSpPr>
          <p:nvPr>
            <p:ph idx="1"/>
          </p:nvPr>
        </p:nvSpPr>
        <p:spPr>
          <a:xfrm>
            <a:off x="700322" y="1536288"/>
            <a:ext cx="11007364" cy="4714387"/>
          </a:xfrm>
        </p:spPr>
        <p:txBody>
          <a:bodyPr>
            <a:normAutofit/>
          </a:bodyPr>
          <a:lstStyle/>
          <a:p>
            <a:r>
              <a:rPr lang="en-US" b="1" dirty="0">
                <a:latin typeface="+mj-lt"/>
              </a:rPr>
              <a:t>Course webpage: </a:t>
            </a:r>
            <a:r>
              <a:rPr lang="en-US" dirty="0">
                <a:latin typeface="+mj-lt"/>
                <a:hlinkClick r:id="rId3"/>
              </a:rPr>
              <a:t>https://weiserlab.github.io/wirelessnetworking/</a:t>
            </a:r>
            <a:endParaRPr lang="en-US" dirty="0">
              <a:latin typeface="+mj-lt"/>
            </a:endParaRPr>
          </a:p>
          <a:p>
            <a:r>
              <a:rPr lang="en-US" b="1" dirty="0">
                <a:latin typeface="+mj-lt"/>
              </a:rPr>
              <a:t>Canvas: </a:t>
            </a:r>
            <a:r>
              <a:rPr lang="en-US" dirty="0">
                <a:latin typeface="+mj-lt"/>
              </a:rPr>
              <a:t>It will be used for submission of project/assignment</a:t>
            </a:r>
          </a:p>
          <a:p>
            <a:r>
              <a:rPr lang="en-US" b="1" dirty="0">
                <a:latin typeface="+mj-lt"/>
              </a:rPr>
              <a:t>Piazza: </a:t>
            </a:r>
            <a:r>
              <a:rPr lang="en-US" dirty="0">
                <a:latin typeface="+mj-lt"/>
              </a:rPr>
              <a:t>A forum  for discussions. Will be enabled soon</a:t>
            </a:r>
          </a:p>
          <a:p>
            <a:r>
              <a:rPr lang="en-US" sz="3000" dirty="0">
                <a:latin typeface="+mj-lt"/>
              </a:rPr>
              <a:t>Look out for emails with subject (CS4222) for the announcements</a:t>
            </a:r>
          </a:p>
          <a:p>
            <a:r>
              <a:rPr lang="en-US" b="1" dirty="0">
                <a:latin typeface="+mj-lt"/>
              </a:rPr>
              <a:t>How about lecture videos?</a:t>
            </a:r>
          </a:p>
          <a:p>
            <a:pPr lvl="1"/>
            <a:r>
              <a:rPr lang="en-US" dirty="0">
                <a:latin typeface="+mj-lt"/>
              </a:rPr>
              <a:t>Registered to record class lecture videos. There maybe hiccups for first few</a:t>
            </a:r>
          </a:p>
          <a:p>
            <a:pPr lvl="1"/>
            <a:r>
              <a:rPr lang="en-US" dirty="0">
                <a:latin typeface="+mj-lt"/>
              </a:rPr>
              <a:t>The recorded videos will be made available on the canvas</a:t>
            </a:r>
          </a:p>
          <a:p>
            <a:pPr lvl="1"/>
            <a:r>
              <a:rPr lang="en-US" dirty="0">
                <a:latin typeface="+mj-lt"/>
              </a:rPr>
              <a:t>Last years lecture video are already linked to the course page</a:t>
            </a:r>
          </a:p>
          <a:p>
            <a:pPr lvl="2"/>
            <a:r>
              <a:rPr lang="en-US" sz="2400" b="1" u="sng" dirty="0">
                <a:solidFill>
                  <a:srgbClr val="FF0000"/>
                </a:solidFill>
                <a:latin typeface="+mj-lt"/>
              </a:rPr>
              <a:t>Caution: </a:t>
            </a:r>
            <a:r>
              <a:rPr lang="en-US" sz="2400" dirty="0">
                <a:latin typeface="+mj-lt"/>
              </a:rPr>
              <a:t>Some parts of the course have undergone change. Prior years lecture may cover additional material or material not planned this year</a:t>
            </a:r>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dirty="0"/>
          </a:p>
        </p:txBody>
      </p:sp>
    </p:spTree>
    <p:extLst>
      <p:ext uri="{BB962C8B-B14F-4D97-AF65-F5344CB8AC3E}">
        <p14:creationId xmlns:p14="http://schemas.microsoft.com/office/powerpoint/2010/main" val="67117081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0617" y="3347129"/>
            <a:ext cx="10610766" cy="1309505"/>
          </a:xfrm>
        </p:spPr>
        <p:txBody>
          <a:bodyPr>
            <a:normAutofit/>
          </a:bodyPr>
          <a:lstStyle/>
          <a:p>
            <a:pPr marL="0" indent="0" algn="ctr">
              <a:buNone/>
            </a:pPr>
            <a:r>
              <a:rPr lang="en-US" sz="5600" dirty="0"/>
              <a:t>What is this course all about?</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44229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CS4222:  What is this course about?</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928649" y="1756993"/>
            <a:ext cx="10606051" cy="4060522"/>
          </a:xfrm>
        </p:spPr>
        <p:txBody>
          <a:bodyPr>
            <a:normAutofit lnSpcReduction="10000"/>
          </a:bodyPr>
          <a:lstStyle/>
          <a:p>
            <a:pPr marL="0" indent="0" algn="just">
              <a:buNone/>
            </a:pPr>
            <a:r>
              <a:rPr lang="en-US" dirty="0">
                <a:latin typeface="+mj-lt"/>
              </a:rPr>
              <a:t>This course provides an introduction to </a:t>
            </a:r>
            <a:r>
              <a:rPr lang="en-US" b="1" dirty="0"/>
              <a:t>wireless networking</a:t>
            </a:r>
            <a:r>
              <a:rPr lang="en-US" dirty="0">
                <a:latin typeface="+mj-lt"/>
              </a:rPr>
              <a:t>. It covers the </a:t>
            </a:r>
            <a:r>
              <a:rPr lang="en-US" b="1" dirty="0"/>
              <a:t>fundamental concepts</a:t>
            </a:r>
            <a:r>
              <a:rPr lang="en-US" dirty="0">
                <a:latin typeface="+mj-lt"/>
              </a:rPr>
              <a:t>, including signal propagation, modulation, and energy consumption estimation. Building upon these foundational topics, the course explores various layers of the wireless networking stack, including physical, MAC, networking and application layers. These lead to case studies covering </a:t>
            </a:r>
            <a:r>
              <a:rPr lang="en-US" b="1" dirty="0"/>
              <a:t>commodity wireless standards (like </a:t>
            </a:r>
            <a:r>
              <a:rPr lang="en-US" b="1" dirty="0" err="1"/>
              <a:t>WiFi</a:t>
            </a:r>
            <a:r>
              <a:rPr lang="en-US" b="1" dirty="0"/>
              <a:t>, Bluetooth), Cellular networks</a:t>
            </a:r>
            <a:r>
              <a:rPr lang="en-US" dirty="0">
                <a:latin typeface="+mj-lt"/>
              </a:rPr>
              <a:t>, and the </a:t>
            </a:r>
            <a:r>
              <a:rPr lang="en-US" b="1" dirty="0"/>
              <a:t>Internet of Things (IoT). </a:t>
            </a:r>
            <a:r>
              <a:rPr lang="en-US" dirty="0">
                <a:latin typeface="+mj-lt"/>
              </a:rPr>
              <a:t>Throughout the course, students will participate in tutorials, assignments and hands-on projects, enabling them to apply concepts and </a:t>
            </a:r>
            <a:r>
              <a:rPr lang="en-US" b="1" dirty="0"/>
              <a:t>develop software prototypes</a:t>
            </a:r>
            <a:r>
              <a:rPr lang="en-US" dirty="0">
                <a:latin typeface="+mj-lt"/>
              </a:rPr>
              <a:t> for real IoT devices, thus translating the knowledge acquired into practical scenarios.</a:t>
            </a: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23</a:t>
            </a:fld>
            <a:endParaRPr lang="sv-SE" dirty="0"/>
          </a:p>
        </p:txBody>
      </p:sp>
      <p:sp>
        <p:nvSpPr>
          <p:cNvPr id="3" name="Footer Placeholder 1">
            <a:extLst>
              <a:ext uri="{FF2B5EF4-FFF2-40B4-BE49-F238E27FC236}">
                <a16:creationId xmlns:a16="http://schemas.microsoft.com/office/drawing/2014/main" id="{560AE244-B8B4-EEE4-3479-291EB0DB5B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946440757"/>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2358" y="1865103"/>
            <a:ext cx="10324610" cy="3588640"/>
          </a:xfrm>
        </p:spPr>
        <p:txBody>
          <a:bodyPr>
            <a:normAutofit/>
          </a:bodyPr>
          <a:lstStyle/>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Lectures by the instructor</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dirty="0">
                <a:latin typeface="+mj-lt"/>
              </a:rPr>
              <a:t>Readings are provided during the course </a:t>
            </a:r>
            <a:endParaRPr lang="en-SG" sz="2800" dirty="0">
              <a:solidFill>
                <a:schemeClr val="tx1"/>
              </a:solidFill>
              <a:latin typeface="+mj-lt"/>
            </a:endParaRP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dirty="0">
                <a:latin typeface="+mj-lt"/>
              </a:rPr>
              <a:t>Tutorials administered by teaching assistants</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End of the semester assessment</a:t>
            </a:r>
            <a:endParaRPr lang="en-SG" dirty="0">
              <a:latin typeface="+mj-lt"/>
            </a:endParaRP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Assignments 3X (Can be done in a group)</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dirty="0">
                <a:latin typeface="+mj-lt"/>
              </a:rPr>
              <a:t>Project (Can be done in a group)</a:t>
            </a: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24</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What are the different components of the course?</a:t>
            </a:r>
          </a:p>
        </p:txBody>
      </p:sp>
    </p:spTree>
    <p:extLst>
      <p:ext uri="{BB962C8B-B14F-4D97-AF65-F5344CB8AC3E}">
        <p14:creationId xmlns:p14="http://schemas.microsoft.com/office/powerpoint/2010/main" val="255064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552" y="1526380"/>
            <a:ext cx="11079817" cy="4082849"/>
          </a:xfrm>
        </p:spPr>
        <p:txBody>
          <a:bodyPr>
            <a:normAutofit/>
          </a:bodyPr>
          <a:lstStyle/>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latin typeface="+mj-lt"/>
              <a:sym typeface="Wingdings" pitchFamily="2" charset="2"/>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25</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How would the student’s performance be graded</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2730441643"/>
              </p:ext>
            </p:extLst>
          </p:nvPr>
        </p:nvGraphicFramePr>
        <p:xfrm>
          <a:off x="2031999" y="2486559"/>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81146156"/>
                    </a:ext>
                  </a:extLst>
                </a:gridCol>
                <a:gridCol w="4064000">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Component</a:t>
                      </a:r>
                    </a:p>
                  </a:txBody>
                  <a:tcPr/>
                </a:tc>
                <a:tc>
                  <a:txBody>
                    <a:bodyPr/>
                    <a:lstStyle/>
                    <a:p>
                      <a:pPr algn="ctr"/>
                      <a:r>
                        <a:rPr lang="en-US" dirty="0">
                          <a:solidFill>
                            <a:schemeClr val="tx1"/>
                          </a:solidFill>
                        </a:rPr>
                        <a:t>Weightage to Overall Grade</a:t>
                      </a:r>
                    </a:p>
                  </a:txBody>
                  <a:tcPr/>
                </a:tc>
                <a:extLst>
                  <a:ext uri="{0D108BD9-81ED-4DB2-BD59-A6C34878D82A}">
                    <a16:rowId xmlns:a16="http://schemas.microsoft.com/office/drawing/2014/main" val="3453014269"/>
                  </a:ext>
                </a:extLst>
              </a:tr>
              <a:tr h="370840">
                <a:tc>
                  <a:txBody>
                    <a:bodyPr/>
                    <a:lstStyle/>
                    <a:p>
                      <a:r>
                        <a:rPr lang="en-US" dirty="0"/>
                        <a:t>Project (group)</a:t>
                      </a:r>
                    </a:p>
                  </a:txBody>
                  <a:tcPr/>
                </a:tc>
                <a:tc>
                  <a:txBody>
                    <a:bodyPr/>
                    <a:lstStyle/>
                    <a:p>
                      <a:r>
                        <a:rPr lang="en-US" dirty="0"/>
                        <a:t>20 %</a:t>
                      </a:r>
                    </a:p>
                  </a:txBody>
                  <a:tcPr/>
                </a:tc>
                <a:extLst>
                  <a:ext uri="{0D108BD9-81ED-4DB2-BD59-A6C34878D82A}">
                    <a16:rowId xmlns:a16="http://schemas.microsoft.com/office/drawing/2014/main" val="1001545243"/>
                  </a:ext>
                </a:extLst>
              </a:tr>
              <a:tr h="370840">
                <a:tc>
                  <a:txBody>
                    <a:bodyPr/>
                    <a:lstStyle/>
                    <a:p>
                      <a:r>
                        <a:rPr lang="en-US" dirty="0"/>
                        <a:t>Assignment 1 (group)</a:t>
                      </a:r>
                    </a:p>
                  </a:txBody>
                  <a:tcPr/>
                </a:tc>
                <a:tc>
                  <a:txBody>
                    <a:bodyPr/>
                    <a:lstStyle/>
                    <a:p>
                      <a:r>
                        <a:rPr lang="en-US" dirty="0"/>
                        <a:t>5 %</a:t>
                      </a:r>
                    </a:p>
                  </a:txBody>
                  <a:tcPr/>
                </a:tc>
                <a:extLst>
                  <a:ext uri="{0D108BD9-81ED-4DB2-BD59-A6C34878D82A}">
                    <a16:rowId xmlns:a16="http://schemas.microsoft.com/office/drawing/2014/main" val="2001159706"/>
                  </a:ext>
                </a:extLst>
              </a:tr>
              <a:tr h="370840">
                <a:tc>
                  <a:txBody>
                    <a:bodyPr/>
                    <a:lstStyle/>
                    <a:p>
                      <a:r>
                        <a:rPr lang="en-US" dirty="0"/>
                        <a:t>Assignment 2 (group)</a:t>
                      </a:r>
                    </a:p>
                  </a:txBody>
                  <a:tcPr/>
                </a:tc>
                <a:tc>
                  <a:txBody>
                    <a:bodyPr/>
                    <a:lstStyle/>
                    <a:p>
                      <a:r>
                        <a:rPr lang="en-US" dirty="0"/>
                        <a:t>10 %</a:t>
                      </a:r>
                    </a:p>
                  </a:txBody>
                  <a:tcPr/>
                </a:tc>
                <a:extLst>
                  <a:ext uri="{0D108BD9-81ED-4DB2-BD59-A6C34878D82A}">
                    <a16:rowId xmlns:a16="http://schemas.microsoft.com/office/drawing/2014/main" val="2664004893"/>
                  </a:ext>
                </a:extLst>
              </a:tr>
              <a:tr h="370840">
                <a:tc>
                  <a:txBody>
                    <a:bodyPr/>
                    <a:lstStyle/>
                    <a:p>
                      <a:r>
                        <a:rPr lang="en-US" dirty="0"/>
                        <a:t>Assignment 3 (group)</a:t>
                      </a:r>
                    </a:p>
                  </a:txBody>
                  <a:tcPr/>
                </a:tc>
                <a:tc>
                  <a:txBody>
                    <a:bodyPr/>
                    <a:lstStyle/>
                    <a:p>
                      <a:r>
                        <a:rPr lang="en-US" dirty="0"/>
                        <a:t>15 %</a:t>
                      </a:r>
                    </a:p>
                  </a:txBody>
                  <a:tcPr/>
                </a:tc>
                <a:extLst>
                  <a:ext uri="{0D108BD9-81ED-4DB2-BD59-A6C34878D82A}">
                    <a16:rowId xmlns:a16="http://schemas.microsoft.com/office/drawing/2014/main" val="2435772102"/>
                  </a:ext>
                </a:extLst>
              </a:tr>
              <a:tr h="370840">
                <a:tc>
                  <a:txBody>
                    <a:bodyPr/>
                    <a:lstStyle/>
                    <a:p>
                      <a:r>
                        <a:rPr lang="en-US" dirty="0"/>
                        <a:t>Tutorial</a:t>
                      </a:r>
                    </a:p>
                  </a:txBody>
                  <a:tcPr/>
                </a:tc>
                <a:tc>
                  <a:txBody>
                    <a:bodyPr/>
                    <a:lstStyle/>
                    <a:p>
                      <a:r>
                        <a:rPr lang="en-US" dirty="0"/>
                        <a:t>10 %</a:t>
                      </a:r>
                    </a:p>
                  </a:txBody>
                  <a:tcPr/>
                </a:tc>
                <a:extLst>
                  <a:ext uri="{0D108BD9-81ED-4DB2-BD59-A6C34878D82A}">
                    <a16:rowId xmlns:a16="http://schemas.microsoft.com/office/drawing/2014/main" val="200379681"/>
                  </a:ext>
                </a:extLst>
              </a:tr>
              <a:tr h="370840">
                <a:tc>
                  <a:txBody>
                    <a:bodyPr/>
                    <a:lstStyle/>
                    <a:p>
                      <a:r>
                        <a:rPr lang="en-US" dirty="0"/>
                        <a:t>Final assessment</a:t>
                      </a:r>
                    </a:p>
                  </a:txBody>
                  <a:tcPr/>
                </a:tc>
                <a:tc>
                  <a:txBody>
                    <a:bodyPr/>
                    <a:lstStyle/>
                    <a:p>
                      <a:r>
                        <a:rPr lang="en-US" dirty="0"/>
                        <a:t>40 %</a:t>
                      </a:r>
                    </a:p>
                  </a:txBody>
                  <a:tcPr/>
                </a:tc>
                <a:extLst>
                  <a:ext uri="{0D108BD9-81ED-4DB2-BD59-A6C34878D82A}">
                    <a16:rowId xmlns:a16="http://schemas.microsoft.com/office/drawing/2014/main" val="3892021230"/>
                  </a:ext>
                </a:extLst>
              </a:tr>
            </a:tbl>
          </a:graphicData>
        </a:graphic>
      </p:graphicFrame>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838200" y="5331620"/>
            <a:ext cx="11079817" cy="1140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215448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26</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Assignments and Course Project</a:t>
            </a:r>
          </a:p>
        </p:txBody>
      </p:sp>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350806" y="2044357"/>
            <a:ext cx="11490386" cy="3897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mj-lt"/>
              </a:rPr>
              <a:t>Enables students to learn programming and applying concepts related to wireless networking on embedded systems.  We will release details of assignments and projects at the end of Week3 (end of first tutorial week)</a:t>
            </a:r>
          </a:p>
          <a:p>
            <a:pPr algn="just"/>
            <a:endParaRPr lang="en-US" dirty="0">
              <a:latin typeface="+mj-lt"/>
            </a:endParaRPr>
          </a:p>
          <a:p>
            <a:pPr algn="just"/>
            <a:r>
              <a:rPr lang="en-US" dirty="0">
                <a:latin typeface="+mj-lt"/>
              </a:rPr>
              <a:t>Assignments has to be done in a group. </a:t>
            </a:r>
            <a:r>
              <a:rPr lang="en-US" u="sng" dirty="0">
                <a:latin typeface="+mj-lt"/>
              </a:rPr>
              <a:t>Please start forming group (</a:t>
            </a:r>
            <a:r>
              <a:rPr lang="en-US" u="sng" dirty="0" err="1">
                <a:latin typeface="+mj-lt"/>
              </a:rPr>
              <a:t>upto</a:t>
            </a:r>
            <a:r>
              <a:rPr lang="en-US" u="sng" dirty="0">
                <a:latin typeface="+mj-lt"/>
              </a:rPr>
              <a:t> 4)</a:t>
            </a:r>
          </a:p>
          <a:p>
            <a:pPr lvl="1" algn="just"/>
            <a:r>
              <a:rPr lang="en-US" b="1" dirty="0">
                <a:solidFill>
                  <a:srgbClr val="FF0000"/>
                </a:solidFill>
                <a:latin typeface="+mj-lt"/>
              </a:rPr>
              <a:t>Caution: </a:t>
            </a:r>
            <a:r>
              <a:rPr lang="en-US" dirty="0">
                <a:latin typeface="+mj-lt"/>
              </a:rPr>
              <a:t>CS4222 students CANNOT group with CS5422</a:t>
            </a:r>
          </a:p>
          <a:p>
            <a:pPr lvl="1" algn="just"/>
            <a:r>
              <a:rPr lang="en-US" dirty="0">
                <a:latin typeface="+mj-lt"/>
              </a:rPr>
              <a:t>We will ask for individual contribution statement at the end of course</a:t>
            </a:r>
          </a:p>
          <a:p>
            <a:pPr algn="just"/>
            <a:endParaRPr lang="en-US" dirty="0">
              <a:latin typeface="+mj-lt"/>
            </a:endParaRPr>
          </a:p>
          <a:p>
            <a:endParaRPr lang="en-US" dirty="0">
              <a:latin typeface="+mj-lt"/>
            </a:endParaRPr>
          </a:p>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197214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27</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Device to be used for Assignment and Project</a:t>
            </a:r>
          </a:p>
        </p:txBody>
      </p:sp>
      <p:pic>
        <p:nvPicPr>
          <p:cNvPr id="5" name="Picture 4" descr="A red rectangular object with a black and silver object in it&#10;&#10;Description automatically generated">
            <a:extLst>
              <a:ext uri="{FF2B5EF4-FFF2-40B4-BE49-F238E27FC236}">
                <a16:creationId xmlns:a16="http://schemas.microsoft.com/office/drawing/2014/main" id="{72A8B889-8244-7640-D06C-010727D5EC21}"/>
              </a:ext>
            </a:extLst>
          </p:cNvPr>
          <p:cNvPicPr>
            <a:picLocks noChangeAspect="1"/>
          </p:cNvPicPr>
          <p:nvPr/>
        </p:nvPicPr>
        <p:blipFill>
          <a:blip r:embed="rId2"/>
          <a:stretch>
            <a:fillRect/>
          </a:stretch>
        </p:blipFill>
        <p:spPr>
          <a:xfrm>
            <a:off x="8343606" y="4774554"/>
            <a:ext cx="2743200" cy="1993392"/>
          </a:xfrm>
          <a:prstGeom prst="rect">
            <a:avLst/>
          </a:prstGeom>
        </p:spPr>
      </p:pic>
      <p:sp>
        <p:nvSpPr>
          <p:cNvPr id="7" name="Content Placeholder 2">
            <a:extLst>
              <a:ext uri="{FF2B5EF4-FFF2-40B4-BE49-F238E27FC236}">
                <a16:creationId xmlns:a16="http://schemas.microsoft.com/office/drawing/2014/main" id="{E6CBAB18-D1AE-62DF-76A4-6CA6BF550EAB}"/>
              </a:ext>
            </a:extLst>
          </p:cNvPr>
          <p:cNvSpPr txBox="1">
            <a:spLocks/>
          </p:cNvSpPr>
          <p:nvPr/>
        </p:nvSpPr>
        <p:spPr>
          <a:xfrm>
            <a:off x="712358" y="1526381"/>
            <a:ext cx="10926393" cy="4342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Sensor tag and Programmer: </a:t>
            </a:r>
            <a:r>
              <a:rPr lang="en-US" dirty="0">
                <a:latin typeface="+mj-lt"/>
              </a:rPr>
              <a:t>A wireless embedded device</a:t>
            </a:r>
          </a:p>
          <a:p>
            <a:pPr lvl="1" algn="just"/>
            <a:r>
              <a:rPr lang="en-US" dirty="0">
                <a:latin typeface="+mj-lt"/>
              </a:rPr>
              <a:t>Look for email for information regarding collection of </a:t>
            </a:r>
            <a:r>
              <a:rPr lang="en-US" dirty="0" err="1">
                <a:latin typeface="+mj-lt"/>
              </a:rPr>
              <a:t>sensortags</a:t>
            </a:r>
            <a:endParaRPr lang="en-US" dirty="0">
              <a:latin typeface="+mj-lt"/>
            </a:endParaRPr>
          </a:p>
          <a:p>
            <a:pPr lvl="1" algn="just"/>
            <a:r>
              <a:rPr lang="en-US" dirty="0">
                <a:latin typeface="+mj-lt"/>
              </a:rPr>
              <a:t>We can give 2-3 sensor tags per group</a:t>
            </a:r>
          </a:p>
          <a:p>
            <a:pPr algn="just"/>
            <a:r>
              <a:rPr lang="en-US" dirty="0">
                <a:latin typeface="+mj-lt"/>
              </a:rPr>
              <a:t>The sensor tags would allow us to conduct wireless experiments</a:t>
            </a:r>
          </a:p>
          <a:p>
            <a:pPr algn="just"/>
            <a:r>
              <a:rPr lang="en-US" dirty="0">
                <a:latin typeface="+mj-lt"/>
              </a:rPr>
              <a:t>Can run on a coin cell battery for weeks to months! </a:t>
            </a:r>
          </a:p>
          <a:p>
            <a:pPr algn="just"/>
            <a:r>
              <a:rPr lang="en-US" dirty="0">
                <a:latin typeface="+mj-lt"/>
              </a:rPr>
              <a:t>We will be use Contiki OS for programming sensor tag devices</a:t>
            </a:r>
          </a:p>
          <a:p>
            <a:pPr lvl="1" algn="just"/>
            <a:r>
              <a:rPr lang="en-US" dirty="0">
                <a:latin typeface="+mj-lt"/>
              </a:rPr>
              <a:t>Developed at SICS (Swedish Institute of Computer Science) now RI.SE</a:t>
            </a:r>
          </a:p>
          <a:p>
            <a:pPr algn="just"/>
            <a:endParaRPr lang="en-US" dirty="0">
              <a:latin typeface="+mj-lt"/>
            </a:endParaRPr>
          </a:p>
          <a:p>
            <a:pPr algn="just"/>
            <a:endParaRPr lang="en-US" dirty="0">
              <a:latin typeface="+mj-lt"/>
            </a:endParaRPr>
          </a:p>
          <a:p>
            <a:endParaRPr lang="en-US" dirty="0">
              <a:latin typeface="+mj-lt"/>
            </a:endParaRPr>
          </a:p>
          <a:p>
            <a:endParaRPr lang="en-US" sz="2000" dirty="0">
              <a:latin typeface="+mj-lt"/>
            </a:endParaRP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47078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28</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Tutorials </a:t>
            </a:r>
          </a:p>
        </p:txBody>
      </p:sp>
      <p:sp>
        <p:nvSpPr>
          <p:cNvPr id="6" name="Content Placeholder 2">
            <a:extLst>
              <a:ext uri="{FF2B5EF4-FFF2-40B4-BE49-F238E27FC236}">
                <a16:creationId xmlns:a16="http://schemas.microsoft.com/office/drawing/2014/main" id="{C6059C64-3D4E-CA81-9AEF-63F35084DA22}"/>
              </a:ext>
            </a:extLst>
          </p:cNvPr>
          <p:cNvSpPr txBox="1">
            <a:spLocks/>
          </p:cNvSpPr>
          <p:nvPr/>
        </p:nvSpPr>
        <p:spPr>
          <a:xfrm>
            <a:off x="712357" y="1526381"/>
            <a:ext cx="11191467" cy="4000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First two tutorials are already uploaded on the course webpage</a:t>
            </a:r>
          </a:p>
          <a:p>
            <a:r>
              <a:rPr lang="en-US" dirty="0">
                <a:latin typeface="+mj-lt"/>
              </a:rPr>
              <a:t>Attendance to tutorials is graded (10% of overall grade)</a:t>
            </a:r>
          </a:p>
          <a:p>
            <a:r>
              <a:rPr lang="en-US" b="1" dirty="0">
                <a:latin typeface="+mj-lt"/>
              </a:rPr>
              <a:t>Expectation: </a:t>
            </a:r>
            <a:r>
              <a:rPr lang="en-US" dirty="0">
                <a:latin typeface="+mj-lt"/>
              </a:rPr>
              <a:t>Read questions before coming to the session. Solve and ask doubts from the teaching assistants</a:t>
            </a:r>
          </a:p>
          <a:p>
            <a:r>
              <a:rPr lang="en-US" dirty="0">
                <a:latin typeface="+mj-lt"/>
              </a:rPr>
              <a:t>Very important as you can expect questions in the final assessment to be very similar to the ones you will find in the tutorials</a:t>
            </a:r>
          </a:p>
          <a:p>
            <a:r>
              <a:rPr lang="en-US" dirty="0">
                <a:latin typeface="+mj-lt"/>
              </a:rPr>
              <a:t>Tutorials: Begin Week3! Please attend tutorials in designated slots</a:t>
            </a:r>
          </a:p>
          <a:p>
            <a:pPr lvl="1"/>
            <a:r>
              <a:rPr lang="en-US" dirty="0">
                <a:latin typeface="+mj-lt"/>
              </a:rPr>
              <a:t>Exception: can attend other slots, please ask TA’s to note down your details</a:t>
            </a: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3814055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29</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Important Events and Deadlines</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122242334"/>
              </p:ext>
            </p:extLst>
          </p:nvPr>
        </p:nvGraphicFramePr>
        <p:xfrm>
          <a:off x="1889266" y="2043502"/>
          <a:ext cx="8818350" cy="296672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Event</a:t>
                      </a:r>
                    </a:p>
                  </a:txBody>
                  <a:tcPr/>
                </a:tc>
                <a:tc>
                  <a:txBody>
                    <a:bodyPr/>
                    <a:lstStyle/>
                    <a:p>
                      <a:pPr algn="ctr"/>
                      <a:r>
                        <a:rPr lang="en-US" dirty="0">
                          <a:solidFill>
                            <a:schemeClr val="tx1"/>
                          </a:solidFill>
                        </a:rPr>
                        <a:t>Date</a:t>
                      </a:r>
                    </a:p>
                  </a:txBody>
                  <a:tcPr/>
                </a:tc>
                <a:extLst>
                  <a:ext uri="{0D108BD9-81ED-4DB2-BD59-A6C34878D82A}">
                    <a16:rowId xmlns:a16="http://schemas.microsoft.com/office/drawing/2014/main" val="3453014269"/>
                  </a:ext>
                </a:extLst>
              </a:tr>
              <a:tr h="370840">
                <a:tc>
                  <a:txBody>
                    <a:bodyPr/>
                    <a:lstStyle/>
                    <a:p>
                      <a:r>
                        <a:rPr lang="en-US" dirty="0"/>
                        <a:t>Lectures</a:t>
                      </a:r>
                    </a:p>
                  </a:txBody>
                  <a:tcPr/>
                </a:tc>
                <a:tc>
                  <a:txBody>
                    <a:bodyPr/>
                    <a:lstStyle/>
                    <a:p>
                      <a:r>
                        <a:rPr lang="en-US" dirty="0"/>
                        <a:t>Starting Week 1 (19th January)</a:t>
                      </a:r>
                    </a:p>
                  </a:txBody>
                  <a:tcPr/>
                </a:tc>
                <a:extLst>
                  <a:ext uri="{0D108BD9-81ED-4DB2-BD59-A6C34878D82A}">
                    <a16:rowId xmlns:a16="http://schemas.microsoft.com/office/drawing/2014/main" val="1001545243"/>
                  </a:ext>
                </a:extLst>
              </a:tr>
              <a:tr h="370840">
                <a:tc>
                  <a:txBody>
                    <a:bodyPr/>
                    <a:lstStyle/>
                    <a:p>
                      <a:r>
                        <a:rPr lang="en-US" dirty="0"/>
                        <a:t>Group formation and notification</a:t>
                      </a:r>
                    </a:p>
                  </a:txBody>
                  <a:tcPr/>
                </a:tc>
                <a:tc>
                  <a:txBody>
                    <a:bodyPr/>
                    <a:lstStyle/>
                    <a:p>
                      <a:r>
                        <a:rPr lang="en-US" dirty="0"/>
                        <a:t>End of Week 4</a:t>
                      </a:r>
                    </a:p>
                  </a:txBody>
                  <a:tcPr/>
                </a:tc>
                <a:extLst>
                  <a:ext uri="{0D108BD9-81ED-4DB2-BD59-A6C34878D82A}">
                    <a16:rowId xmlns:a16="http://schemas.microsoft.com/office/drawing/2014/main" val="2001159706"/>
                  </a:ext>
                </a:extLst>
              </a:tr>
              <a:tr h="370840">
                <a:tc>
                  <a:txBody>
                    <a:bodyPr/>
                    <a:lstStyle/>
                    <a:p>
                      <a:r>
                        <a:rPr lang="en-US" dirty="0"/>
                        <a:t>Tutorials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Begin Week 3 (29</a:t>
                      </a:r>
                      <a:r>
                        <a:rPr lang="en-US" baseline="30000" dirty="0"/>
                        <a:t>th</a:t>
                      </a:r>
                      <a:r>
                        <a:rPr lang="en-US" dirty="0"/>
                        <a:t> January)</a:t>
                      </a:r>
                    </a:p>
                  </a:txBody>
                  <a:tcPr/>
                </a:tc>
                <a:extLst>
                  <a:ext uri="{0D108BD9-81ED-4DB2-BD59-A6C34878D82A}">
                    <a16:rowId xmlns:a16="http://schemas.microsoft.com/office/drawing/2014/main" val="2366008836"/>
                  </a:ext>
                </a:extLst>
              </a:tr>
              <a:tr h="370840">
                <a:tc>
                  <a:txBody>
                    <a:bodyPr/>
                    <a:lstStyle/>
                    <a:p>
                      <a:r>
                        <a:rPr lang="en-US" dirty="0"/>
                        <a:t>Assignment 1</a:t>
                      </a:r>
                    </a:p>
                  </a:txBody>
                  <a:tcPr/>
                </a:tc>
                <a:tc>
                  <a:txBody>
                    <a:bodyPr/>
                    <a:lstStyle/>
                    <a:p>
                      <a:r>
                        <a:rPr lang="en-US" dirty="0"/>
                        <a:t>Demonstrate to TA’s Week 5</a:t>
                      </a:r>
                    </a:p>
                  </a:txBody>
                  <a:tcPr/>
                </a:tc>
                <a:extLst>
                  <a:ext uri="{0D108BD9-81ED-4DB2-BD59-A6C34878D82A}">
                    <a16:rowId xmlns:a16="http://schemas.microsoft.com/office/drawing/2014/main" val="3173873863"/>
                  </a:ext>
                </a:extLst>
              </a:tr>
              <a:tr h="370840">
                <a:tc>
                  <a:txBody>
                    <a:bodyPr/>
                    <a:lstStyle/>
                    <a:p>
                      <a:r>
                        <a:rPr lang="en-US" dirty="0"/>
                        <a:t>Assignment 2, 3</a:t>
                      </a:r>
                    </a:p>
                  </a:txBody>
                  <a:tcPr/>
                </a:tc>
                <a:tc>
                  <a:txBody>
                    <a:bodyPr/>
                    <a:lstStyle/>
                    <a:p>
                      <a:r>
                        <a:rPr lang="en-US" dirty="0"/>
                        <a:t>TBA</a:t>
                      </a:r>
                    </a:p>
                  </a:txBody>
                  <a:tcPr/>
                </a:tc>
                <a:extLst>
                  <a:ext uri="{0D108BD9-81ED-4DB2-BD59-A6C34878D82A}">
                    <a16:rowId xmlns:a16="http://schemas.microsoft.com/office/drawing/2014/main" val="246570927"/>
                  </a:ext>
                </a:extLst>
              </a:tr>
              <a:tr h="370840">
                <a:tc>
                  <a:txBody>
                    <a:bodyPr/>
                    <a:lstStyle/>
                    <a:p>
                      <a:r>
                        <a:rPr lang="en-US" dirty="0"/>
                        <a:t>Project submission</a:t>
                      </a:r>
                    </a:p>
                  </a:txBody>
                  <a:tcPr/>
                </a:tc>
                <a:tc>
                  <a:txBody>
                    <a:bodyPr/>
                    <a:lstStyle/>
                    <a:p>
                      <a:r>
                        <a:rPr lang="en-US" dirty="0"/>
                        <a:t>26</a:t>
                      </a:r>
                      <a:r>
                        <a:rPr lang="en-US" baseline="30000" dirty="0"/>
                        <a:t>th</a:t>
                      </a:r>
                      <a:r>
                        <a:rPr lang="en-US" dirty="0"/>
                        <a:t> April 2024 (EOD)</a:t>
                      </a:r>
                    </a:p>
                  </a:txBody>
                  <a:tcPr/>
                </a:tc>
                <a:extLst>
                  <a:ext uri="{0D108BD9-81ED-4DB2-BD59-A6C34878D82A}">
                    <a16:rowId xmlns:a16="http://schemas.microsoft.com/office/drawing/2014/main" val="2310561089"/>
                  </a:ext>
                </a:extLst>
              </a:tr>
              <a:tr h="370840">
                <a:tc>
                  <a:txBody>
                    <a:bodyPr/>
                    <a:lstStyle/>
                    <a:p>
                      <a:r>
                        <a:rPr lang="en-US" dirty="0"/>
                        <a:t>Final assessment</a:t>
                      </a:r>
                    </a:p>
                  </a:txBody>
                  <a:tcPr/>
                </a:tc>
                <a:tc>
                  <a:txBody>
                    <a:bodyPr/>
                    <a:lstStyle/>
                    <a:p>
                      <a:r>
                        <a:rPr lang="en-US" dirty="0"/>
                        <a:t>29</a:t>
                      </a:r>
                      <a:r>
                        <a:rPr lang="en-US" baseline="30000" dirty="0"/>
                        <a:t>th</a:t>
                      </a:r>
                      <a:r>
                        <a:rPr lang="en-US" dirty="0"/>
                        <a:t> April 2024</a:t>
                      </a:r>
                    </a:p>
                  </a:txBody>
                  <a:tcPr/>
                </a:tc>
                <a:extLst>
                  <a:ext uri="{0D108BD9-81ED-4DB2-BD59-A6C34878D82A}">
                    <a16:rowId xmlns:a16="http://schemas.microsoft.com/office/drawing/2014/main" val="3805954397"/>
                  </a:ext>
                </a:extLst>
              </a:tr>
            </a:tbl>
          </a:graphicData>
        </a:graphic>
      </p:graphicFrame>
    </p:spTree>
    <p:extLst>
      <p:ext uri="{BB962C8B-B14F-4D97-AF65-F5344CB8AC3E}">
        <p14:creationId xmlns:p14="http://schemas.microsoft.com/office/powerpoint/2010/main" val="722519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050138" cy="3129145"/>
          </a:xfrm>
        </p:spPr>
        <p:txBody>
          <a:bodyPr>
            <a:normAutofit/>
          </a:bodyPr>
          <a:lstStyle/>
          <a:p>
            <a:r>
              <a:rPr lang="en-US" b="1" dirty="0"/>
              <a:t>Let us get to know the instructor </a:t>
            </a:r>
            <a:r>
              <a:rPr lang="en-US" b="1" dirty="0">
                <a:sym typeface="Wingdings" pitchFamily="2" charset="2"/>
              </a:rPr>
              <a:t> </a:t>
            </a:r>
          </a:p>
          <a:p>
            <a:r>
              <a:rPr lang="en-US" dirty="0">
                <a:latin typeface="+mj-lt"/>
                <a:sym typeface="Wingdings" pitchFamily="2" charset="2"/>
              </a:rPr>
              <a:t>What is this course about? Logistics? Grading Criteria?</a:t>
            </a:r>
          </a:p>
          <a:p>
            <a:r>
              <a:rPr lang="en-US" dirty="0">
                <a:latin typeface="+mj-lt"/>
                <a:sym typeface="Wingdings" pitchFamily="2" charset="2"/>
              </a:rPr>
              <a:t>Introduction to Embedded Systems (aka IoT)</a:t>
            </a:r>
          </a:p>
          <a:p>
            <a:r>
              <a:rPr lang="en-US" dirty="0">
                <a:latin typeface="+mj-lt"/>
                <a:sym typeface="Wingdings" pitchFamily="2" charset="2"/>
              </a:rPr>
              <a:t>Mark Weiser Vision for Ubiquitous Computing</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Basics of Wireless Communication and Signal Propagation</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128509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30</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Course Topics and Lecture Schedule</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1643310601"/>
              </p:ext>
            </p:extLst>
          </p:nvPr>
        </p:nvGraphicFramePr>
        <p:xfrm>
          <a:off x="772435" y="2094302"/>
          <a:ext cx="10647128" cy="2865120"/>
        </p:xfrm>
        <a:graphic>
          <a:graphicData uri="http://schemas.openxmlformats.org/drawingml/2006/table">
            <a:tbl>
              <a:tblPr firstRow="1" bandRow="1">
                <a:tableStyleId>{5C22544A-7EE6-4342-B048-85BDC9FD1C3A}</a:tableStyleId>
              </a:tblPr>
              <a:tblGrid>
                <a:gridCol w="5323564">
                  <a:extLst>
                    <a:ext uri="{9D8B030D-6E8A-4147-A177-3AD203B41FA5}">
                      <a16:colId xmlns:a16="http://schemas.microsoft.com/office/drawing/2014/main" val="1281146156"/>
                    </a:ext>
                  </a:extLst>
                </a:gridCol>
                <a:gridCol w="5323564">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Lecture Series</a:t>
                      </a:r>
                    </a:p>
                  </a:txBody>
                  <a:tcPr/>
                </a:tc>
                <a:tc>
                  <a:txBody>
                    <a:bodyPr/>
                    <a:lstStyle/>
                    <a:p>
                      <a:pPr algn="ctr"/>
                      <a:r>
                        <a:rPr lang="en-US" dirty="0">
                          <a:solidFill>
                            <a:schemeClr val="tx1"/>
                          </a:solidFill>
                        </a:rPr>
                        <a:t>Date</a:t>
                      </a:r>
                    </a:p>
                  </a:txBody>
                  <a:tcPr/>
                </a:tc>
                <a:extLst>
                  <a:ext uri="{0D108BD9-81ED-4DB2-BD59-A6C34878D82A}">
                    <a16:rowId xmlns:a16="http://schemas.microsoft.com/office/drawing/2014/main" val="3453014269"/>
                  </a:ext>
                </a:extLst>
              </a:tr>
              <a:tr h="370840">
                <a:tc>
                  <a:txBody>
                    <a:bodyPr/>
                    <a:lstStyle/>
                    <a:p>
                      <a:r>
                        <a:rPr lang="en-US" dirty="0"/>
                        <a:t>Introduction</a:t>
                      </a:r>
                    </a:p>
                  </a:txBody>
                  <a:tcPr/>
                </a:tc>
                <a:tc>
                  <a:txBody>
                    <a:bodyPr/>
                    <a:lstStyle/>
                    <a:p>
                      <a:r>
                        <a:rPr lang="en-US" dirty="0"/>
                        <a:t>Starting January 19th</a:t>
                      </a:r>
                    </a:p>
                  </a:txBody>
                  <a:tcPr/>
                </a:tc>
                <a:extLst>
                  <a:ext uri="{0D108BD9-81ED-4DB2-BD59-A6C34878D82A}">
                    <a16:rowId xmlns:a16="http://schemas.microsoft.com/office/drawing/2014/main" val="1001545243"/>
                  </a:ext>
                </a:extLst>
              </a:tr>
              <a:tr h="370840">
                <a:tc>
                  <a:txBody>
                    <a:bodyPr/>
                    <a:lstStyle/>
                    <a:p>
                      <a:r>
                        <a:rPr lang="en-US" dirty="0"/>
                        <a:t>Basics</a:t>
                      </a:r>
                    </a:p>
                  </a:txBody>
                  <a:tcPr/>
                </a:tc>
                <a:tc>
                  <a:txBody>
                    <a:bodyPr/>
                    <a:lstStyle/>
                    <a:p>
                      <a:r>
                        <a:rPr lang="en-US" dirty="0"/>
                        <a:t>Starting January 26</a:t>
                      </a:r>
                      <a:r>
                        <a:rPr lang="en-US" baseline="30000" dirty="0"/>
                        <a:t>th</a:t>
                      </a:r>
                      <a:endParaRPr lang="en-US" dirty="0"/>
                    </a:p>
                  </a:txBody>
                  <a:tcPr/>
                </a:tc>
                <a:extLst>
                  <a:ext uri="{0D108BD9-81ED-4DB2-BD59-A6C34878D82A}">
                    <a16:rowId xmlns:a16="http://schemas.microsoft.com/office/drawing/2014/main" val="2001159706"/>
                  </a:ext>
                </a:extLst>
              </a:tr>
              <a:tr h="370840">
                <a:tc>
                  <a:txBody>
                    <a:bodyPr/>
                    <a:lstStyle/>
                    <a:p>
                      <a:r>
                        <a:rPr lang="en-US" dirty="0"/>
                        <a:t>Energy Efficient Communication and Sustainability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February 16</a:t>
                      </a:r>
                      <a:r>
                        <a:rPr lang="en-US" baseline="30000" dirty="0"/>
                        <a:t>th</a:t>
                      </a:r>
                      <a:endParaRPr lang="en-US" dirty="0"/>
                    </a:p>
                  </a:txBody>
                  <a:tcPr/>
                </a:tc>
                <a:extLst>
                  <a:ext uri="{0D108BD9-81ED-4DB2-BD59-A6C34878D82A}">
                    <a16:rowId xmlns:a16="http://schemas.microsoft.com/office/drawing/2014/main" val="2366008836"/>
                  </a:ext>
                </a:extLst>
              </a:tr>
              <a:tr h="370840">
                <a:tc>
                  <a:txBody>
                    <a:bodyPr/>
                    <a:lstStyle/>
                    <a:p>
                      <a:r>
                        <a:rPr lang="en-US" dirty="0"/>
                        <a:t>Localization, Discovering Neighbors and Routing</a:t>
                      </a:r>
                    </a:p>
                  </a:txBody>
                  <a:tcPr/>
                </a:tc>
                <a:tc>
                  <a:txBody>
                    <a:bodyPr/>
                    <a:lstStyle/>
                    <a:p>
                      <a:r>
                        <a:rPr lang="en-US" dirty="0"/>
                        <a:t>Starting March 8th</a:t>
                      </a:r>
                    </a:p>
                  </a:txBody>
                  <a:tcPr/>
                </a:tc>
                <a:extLst>
                  <a:ext uri="{0D108BD9-81ED-4DB2-BD59-A6C34878D82A}">
                    <a16:rowId xmlns:a16="http://schemas.microsoft.com/office/drawing/2014/main" val="3173873863"/>
                  </a:ext>
                </a:extLst>
              </a:tr>
              <a:tr h="370840">
                <a:tc>
                  <a:txBody>
                    <a:bodyPr/>
                    <a:lstStyle/>
                    <a:p>
                      <a:r>
                        <a:rPr lang="en-US" dirty="0"/>
                        <a:t>Wide area, Opportunistic and Cellular Networks</a:t>
                      </a:r>
                    </a:p>
                  </a:txBody>
                  <a:tcPr/>
                </a:tc>
                <a:tc>
                  <a:txBody>
                    <a:bodyPr/>
                    <a:lstStyle/>
                    <a:p>
                      <a:r>
                        <a:rPr lang="en-US" dirty="0"/>
                        <a:t>Starting March 22nd</a:t>
                      </a:r>
                    </a:p>
                  </a:txBody>
                  <a:tcPr/>
                </a:tc>
                <a:extLst>
                  <a:ext uri="{0D108BD9-81ED-4DB2-BD59-A6C34878D82A}">
                    <a16:rowId xmlns:a16="http://schemas.microsoft.com/office/drawing/2014/main" val="246570927"/>
                  </a:ext>
                </a:extLst>
              </a:tr>
              <a:tr h="370840">
                <a:tc>
                  <a:txBody>
                    <a:bodyPr/>
                    <a:lstStyle/>
                    <a:p>
                      <a:r>
                        <a:rPr lang="en-US" dirty="0"/>
                        <a:t>Commodity Wireless Standards (</a:t>
                      </a:r>
                      <a:r>
                        <a:rPr lang="en-US" dirty="0" err="1"/>
                        <a:t>WiFi</a:t>
                      </a:r>
                      <a:r>
                        <a:rPr lang="en-US" dirty="0"/>
                        <a:t>-ZigBee, Bluetooth)</a:t>
                      </a:r>
                    </a:p>
                  </a:txBody>
                  <a:tcPr/>
                </a:tc>
                <a:tc>
                  <a:txBody>
                    <a:bodyPr/>
                    <a:lstStyle/>
                    <a:p>
                      <a:r>
                        <a:rPr lang="en-US" dirty="0"/>
                        <a:t>Starting April 12th</a:t>
                      </a:r>
                    </a:p>
                  </a:txBody>
                  <a:tcPr/>
                </a:tc>
                <a:extLst>
                  <a:ext uri="{0D108BD9-81ED-4DB2-BD59-A6C34878D82A}">
                    <a16:rowId xmlns:a16="http://schemas.microsoft.com/office/drawing/2014/main" val="2310561089"/>
                  </a:ext>
                </a:extLst>
              </a:tr>
            </a:tbl>
          </a:graphicData>
        </a:graphic>
      </p:graphicFrame>
    </p:spTree>
    <p:extLst>
      <p:ext uri="{BB962C8B-B14F-4D97-AF65-F5344CB8AC3E}">
        <p14:creationId xmlns:p14="http://schemas.microsoft.com/office/powerpoint/2010/main" val="615714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31</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Course Topics and Lecture Schedule</a:t>
            </a:r>
          </a:p>
        </p:txBody>
      </p:sp>
      <p:sp>
        <p:nvSpPr>
          <p:cNvPr id="2" name="Content Placeholder 2">
            <a:extLst>
              <a:ext uri="{FF2B5EF4-FFF2-40B4-BE49-F238E27FC236}">
                <a16:creationId xmlns:a16="http://schemas.microsoft.com/office/drawing/2014/main" id="{752CE087-9C94-06B2-7B6F-D6693E0987B5}"/>
              </a:ext>
            </a:extLst>
          </p:cNvPr>
          <p:cNvSpPr txBox="1">
            <a:spLocks/>
          </p:cNvSpPr>
          <p:nvPr/>
        </p:nvSpPr>
        <p:spPr>
          <a:xfrm>
            <a:off x="772435" y="1741238"/>
            <a:ext cx="11052012" cy="461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Wireless and Internet of Things Introduction</a:t>
            </a:r>
          </a:p>
          <a:p>
            <a:endParaRPr lang="en-US" dirty="0">
              <a:latin typeface="+mj-lt"/>
            </a:endParaRPr>
          </a:p>
          <a:p>
            <a:r>
              <a:rPr lang="en-US" dirty="0">
                <a:latin typeface="+mj-lt"/>
              </a:rPr>
              <a:t>Basics of IoT devices and Wireless Communication</a:t>
            </a:r>
          </a:p>
          <a:p>
            <a:pPr lvl="1"/>
            <a:r>
              <a:rPr lang="en-US" dirty="0">
                <a:latin typeface="+mj-lt"/>
              </a:rPr>
              <a:t>Wireless Propagation, Modulation, Estimating Communication Range</a:t>
            </a:r>
          </a:p>
          <a:p>
            <a:pPr lvl="1"/>
            <a:r>
              <a:rPr lang="en-US" dirty="0">
                <a:latin typeface="+mj-lt"/>
              </a:rPr>
              <a:t>Basics of IoT Devices, Sensing, Actuation, Contiki Operating System</a:t>
            </a:r>
          </a:p>
          <a:p>
            <a:pPr lvl="1"/>
            <a:r>
              <a:rPr lang="en-US" dirty="0">
                <a:latin typeface="+mj-lt"/>
              </a:rPr>
              <a:t>Battery Lifespan, Wireless Energy Challenge, Layers of Wireless Networking Stack</a:t>
            </a:r>
          </a:p>
          <a:p>
            <a:endParaRPr lang="en-US" sz="2000" dirty="0">
              <a:latin typeface="+mj-lt"/>
            </a:endParaRPr>
          </a:p>
          <a:p>
            <a:pPr marL="0" indent="0">
              <a:buFont typeface="Arial" panose="020B0604020202020204" pitchFamily="34" charset="0"/>
              <a:buNone/>
            </a:pPr>
            <a:endParaRPr lang="en-US" sz="2000" dirty="0">
              <a:latin typeface="+mj-lt"/>
            </a:endParaRPr>
          </a:p>
        </p:txBody>
      </p:sp>
    </p:spTree>
    <p:extLst>
      <p:ext uri="{BB962C8B-B14F-4D97-AF65-F5344CB8AC3E}">
        <p14:creationId xmlns:p14="http://schemas.microsoft.com/office/powerpoint/2010/main" val="2621098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600" dirty="0"/>
              <a:t>Break! Q&amp;A (5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57327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050138" cy="3129145"/>
          </a:xfrm>
        </p:spPr>
        <p:txBody>
          <a:bodyPr>
            <a:normAutofit/>
          </a:bodyPr>
          <a:lstStyle/>
          <a:p>
            <a:r>
              <a:rPr lang="en-US" dirty="0">
                <a:latin typeface="+mj-lt"/>
              </a:rPr>
              <a:t>Let us get to know the instructor </a:t>
            </a:r>
            <a:r>
              <a:rPr lang="en-US" dirty="0">
                <a:latin typeface="+mj-lt"/>
                <a:sym typeface="Wingdings" pitchFamily="2" charset="2"/>
              </a:rPr>
              <a:t> </a:t>
            </a:r>
          </a:p>
          <a:p>
            <a:r>
              <a:rPr lang="en-US" dirty="0">
                <a:latin typeface="+mj-lt"/>
                <a:sym typeface="Wingdings" pitchFamily="2" charset="2"/>
              </a:rPr>
              <a:t>What is this course about? Logistics? Grading Criteria?</a:t>
            </a:r>
          </a:p>
          <a:p>
            <a:r>
              <a:rPr lang="en-US" b="1" dirty="0">
                <a:sym typeface="Wingdings" pitchFamily="2" charset="2"/>
              </a:rPr>
              <a:t>Introduction to Embedded Systems (aka IoT)</a:t>
            </a:r>
          </a:p>
          <a:p>
            <a:r>
              <a:rPr lang="en-US" dirty="0">
                <a:latin typeface="+mj-lt"/>
                <a:sym typeface="Wingdings" pitchFamily="2" charset="2"/>
              </a:rPr>
              <a:t>Mark Weiser Vision for Ubiquitous Computing</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Basics of Wireless Communication and Signal Propagation</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33</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12555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792" y="3015156"/>
            <a:ext cx="11964415" cy="1659112"/>
          </a:xfrm>
        </p:spPr>
        <p:txBody>
          <a:bodyPr>
            <a:normAutofit fontScale="77500" lnSpcReduction="20000"/>
          </a:bodyPr>
          <a:lstStyle/>
          <a:p>
            <a:pPr marL="0" indent="0" algn="ctr">
              <a:buNone/>
            </a:pPr>
            <a:r>
              <a:rPr lang="en-US" sz="6200" dirty="0"/>
              <a:t>Do you know what the Internet of Things is? How does Internet of Things impact you?</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34</a:t>
            </a:fld>
            <a:endParaRPr lang="sv-SE"/>
          </a:p>
        </p:txBody>
      </p:sp>
    </p:spTree>
    <p:extLst>
      <p:ext uri="{BB962C8B-B14F-4D97-AF65-F5344CB8AC3E}">
        <p14:creationId xmlns:p14="http://schemas.microsoft.com/office/powerpoint/2010/main" val="4152400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35</a:t>
            </a:fld>
            <a:endParaRPr lang="sv-SE"/>
          </a:p>
        </p:txBody>
      </p:sp>
      <p:grpSp>
        <p:nvGrpSpPr>
          <p:cNvPr id="12" name="Group 11">
            <a:extLst>
              <a:ext uri="{FF2B5EF4-FFF2-40B4-BE49-F238E27FC236}">
                <a16:creationId xmlns:a16="http://schemas.microsoft.com/office/drawing/2014/main" id="{9F2C8DCD-DD16-4C1E-8FB8-4B4D3313E0B7}"/>
              </a:ext>
            </a:extLst>
          </p:cNvPr>
          <p:cNvGrpSpPr/>
          <p:nvPr/>
        </p:nvGrpSpPr>
        <p:grpSpPr>
          <a:xfrm>
            <a:off x="1130141" y="1973494"/>
            <a:ext cx="3216678" cy="1195659"/>
            <a:chOff x="838200" y="3720988"/>
            <a:chExt cx="6349956" cy="2548426"/>
          </a:xfrm>
        </p:grpSpPr>
        <p:pic>
          <p:nvPicPr>
            <p:cNvPr id="16" name="Picture 15">
              <a:extLst>
                <a:ext uri="{FF2B5EF4-FFF2-40B4-BE49-F238E27FC236}">
                  <a16:creationId xmlns:a16="http://schemas.microsoft.com/office/drawing/2014/main" id="{0DDDC0A8-BA52-41AD-AD1A-C2429B3692B1}"/>
                </a:ext>
              </a:extLst>
            </p:cNvPr>
            <p:cNvPicPr>
              <a:picLocks noChangeAspect="1"/>
            </p:cNvPicPr>
            <p:nvPr/>
          </p:nvPicPr>
          <p:blipFill>
            <a:blip r:embed="rId3"/>
            <a:stretch>
              <a:fillRect/>
            </a:stretch>
          </p:blipFill>
          <p:spPr>
            <a:xfrm>
              <a:off x="838200" y="3720988"/>
              <a:ext cx="3599308" cy="1889637"/>
            </a:xfrm>
            <a:prstGeom prst="rect">
              <a:avLst/>
            </a:prstGeom>
          </p:spPr>
        </p:pic>
        <p:sp>
          <p:nvSpPr>
            <p:cNvPr id="17" name="TextBox 16">
              <a:extLst>
                <a:ext uri="{FF2B5EF4-FFF2-40B4-BE49-F238E27FC236}">
                  <a16:creationId xmlns:a16="http://schemas.microsoft.com/office/drawing/2014/main" id="{C01B59D0-0B8E-427C-9178-1C1C27F009BD}"/>
                </a:ext>
              </a:extLst>
            </p:cNvPr>
            <p:cNvSpPr txBox="1"/>
            <p:nvPr/>
          </p:nvSpPr>
          <p:spPr>
            <a:xfrm>
              <a:off x="984249" y="5735997"/>
              <a:ext cx="3288148" cy="521703"/>
            </a:xfrm>
            <a:prstGeom prst="rect">
              <a:avLst/>
            </a:prstGeom>
            <a:noFill/>
          </p:spPr>
          <p:txBody>
            <a:bodyPr wrap="square" rtlCol="0">
              <a:spAutoFit/>
            </a:bodyPr>
            <a:lstStyle/>
            <a:p>
              <a:pPr algn="ctr"/>
              <a:r>
                <a:rPr lang="en-US" sz="1400" dirty="0">
                  <a:latin typeface="+mj-lt"/>
                </a:rPr>
                <a:t>Google nest thermostat</a:t>
              </a:r>
            </a:p>
          </p:txBody>
        </p:sp>
        <p:pic>
          <p:nvPicPr>
            <p:cNvPr id="18" name="Picture 17">
              <a:extLst>
                <a:ext uri="{FF2B5EF4-FFF2-40B4-BE49-F238E27FC236}">
                  <a16:creationId xmlns:a16="http://schemas.microsoft.com/office/drawing/2014/main" id="{9E194171-A145-4338-B1E1-91068904527A}"/>
                </a:ext>
              </a:extLst>
            </p:cNvPr>
            <p:cNvPicPr>
              <a:picLocks noChangeAspect="1"/>
            </p:cNvPicPr>
            <p:nvPr/>
          </p:nvPicPr>
          <p:blipFill>
            <a:blip r:embed="rId4"/>
            <a:stretch>
              <a:fillRect/>
            </a:stretch>
          </p:blipFill>
          <p:spPr>
            <a:xfrm>
              <a:off x="4779671" y="3792371"/>
              <a:ext cx="1940719" cy="1940720"/>
            </a:xfrm>
            <a:prstGeom prst="rect">
              <a:avLst/>
            </a:prstGeom>
          </p:spPr>
        </p:pic>
        <p:sp>
          <p:nvSpPr>
            <p:cNvPr id="19" name="TextBox 18">
              <a:extLst>
                <a:ext uri="{FF2B5EF4-FFF2-40B4-BE49-F238E27FC236}">
                  <a16:creationId xmlns:a16="http://schemas.microsoft.com/office/drawing/2014/main" id="{CC140751-0C88-4760-9C0C-CB471F3119E5}"/>
                </a:ext>
              </a:extLst>
            </p:cNvPr>
            <p:cNvSpPr txBox="1"/>
            <p:nvPr/>
          </p:nvSpPr>
          <p:spPr>
            <a:xfrm>
              <a:off x="4311902" y="5747711"/>
              <a:ext cx="2876254" cy="521703"/>
            </a:xfrm>
            <a:prstGeom prst="rect">
              <a:avLst/>
            </a:prstGeom>
            <a:noFill/>
          </p:spPr>
          <p:txBody>
            <a:bodyPr wrap="square" rtlCol="0">
              <a:spAutoFit/>
            </a:bodyPr>
            <a:lstStyle/>
            <a:p>
              <a:pPr algn="ctr"/>
              <a:r>
                <a:rPr lang="en-US" sz="1400" dirty="0">
                  <a:latin typeface="+mj-lt"/>
                </a:rPr>
                <a:t>Fitbit activity tracker</a:t>
              </a:r>
            </a:p>
          </p:txBody>
        </p:sp>
      </p:grpSp>
      <p:pic>
        <p:nvPicPr>
          <p:cNvPr id="20" name="Picture 19">
            <a:extLst>
              <a:ext uri="{FF2B5EF4-FFF2-40B4-BE49-F238E27FC236}">
                <a16:creationId xmlns:a16="http://schemas.microsoft.com/office/drawing/2014/main" id="{6DC2C66B-72C8-46ED-B50B-3396EDDD258E}"/>
              </a:ext>
            </a:extLst>
          </p:cNvPr>
          <p:cNvPicPr>
            <a:picLocks noChangeAspect="1"/>
          </p:cNvPicPr>
          <p:nvPr/>
        </p:nvPicPr>
        <p:blipFill>
          <a:blip r:embed="rId5"/>
          <a:stretch>
            <a:fillRect/>
          </a:stretch>
        </p:blipFill>
        <p:spPr>
          <a:xfrm>
            <a:off x="9058103" y="4221184"/>
            <a:ext cx="1646713" cy="1240524"/>
          </a:xfrm>
          <a:prstGeom prst="rect">
            <a:avLst/>
          </a:prstGeom>
        </p:spPr>
      </p:pic>
      <p:sp>
        <p:nvSpPr>
          <p:cNvPr id="21" name="TextBox 20">
            <a:extLst>
              <a:ext uri="{FF2B5EF4-FFF2-40B4-BE49-F238E27FC236}">
                <a16:creationId xmlns:a16="http://schemas.microsoft.com/office/drawing/2014/main" id="{BDC699E5-A5E9-455A-8104-D7294EE0FEFA}"/>
              </a:ext>
            </a:extLst>
          </p:cNvPr>
          <p:cNvSpPr txBox="1"/>
          <p:nvPr/>
        </p:nvSpPr>
        <p:spPr>
          <a:xfrm>
            <a:off x="9058102" y="5439999"/>
            <a:ext cx="1719167" cy="307777"/>
          </a:xfrm>
          <a:prstGeom prst="rect">
            <a:avLst/>
          </a:prstGeom>
          <a:noFill/>
        </p:spPr>
        <p:txBody>
          <a:bodyPr wrap="square" rtlCol="0">
            <a:spAutoFit/>
          </a:bodyPr>
          <a:lstStyle/>
          <a:p>
            <a:r>
              <a:rPr lang="en-US" sz="1400" dirty="0">
                <a:latin typeface="+mj-lt"/>
              </a:rPr>
              <a:t>BLE proximity beacon</a:t>
            </a:r>
          </a:p>
        </p:txBody>
      </p:sp>
      <p:pic>
        <p:nvPicPr>
          <p:cNvPr id="24" name="Picture 23" descr="A picture containing logo&#10;&#10;Description automatically generated">
            <a:extLst>
              <a:ext uri="{FF2B5EF4-FFF2-40B4-BE49-F238E27FC236}">
                <a16:creationId xmlns:a16="http://schemas.microsoft.com/office/drawing/2014/main" id="{1A32E755-ECBD-4E51-AFC8-CD1DF3304CDB}"/>
              </a:ext>
            </a:extLst>
          </p:cNvPr>
          <p:cNvPicPr>
            <a:picLocks noChangeAspect="1"/>
          </p:cNvPicPr>
          <p:nvPr/>
        </p:nvPicPr>
        <p:blipFill>
          <a:blip r:embed="rId6"/>
          <a:stretch>
            <a:fillRect/>
          </a:stretch>
        </p:blipFill>
        <p:spPr>
          <a:xfrm>
            <a:off x="4764792" y="2056840"/>
            <a:ext cx="1918504" cy="1079158"/>
          </a:xfrm>
          <a:prstGeom prst="rect">
            <a:avLst/>
          </a:prstGeom>
        </p:spPr>
      </p:pic>
      <p:sp>
        <p:nvSpPr>
          <p:cNvPr id="25" name="TextBox 24">
            <a:extLst>
              <a:ext uri="{FF2B5EF4-FFF2-40B4-BE49-F238E27FC236}">
                <a16:creationId xmlns:a16="http://schemas.microsoft.com/office/drawing/2014/main" id="{F277D651-C370-49FD-B347-17CE1E85B867}"/>
              </a:ext>
            </a:extLst>
          </p:cNvPr>
          <p:cNvSpPr txBox="1"/>
          <p:nvPr/>
        </p:nvSpPr>
        <p:spPr>
          <a:xfrm>
            <a:off x="5110100" y="3112754"/>
            <a:ext cx="1210544" cy="307777"/>
          </a:xfrm>
          <a:prstGeom prst="rect">
            <a:avLst/>
          </a:prstGeom>
          <a:noFill/>
        </p:spPr>
        <p:txBody>
          <a:bodyPr wrap="square" rtlCol="0">
            <a:spAutoFit/>
          </a:bodyPr>
          <a:lstStyle/>
          <a:p>
            <a:r>
              <a:rPr lang="en-US" sz="1400" dirty="0">
                <a:latin typeface="+mj-lt"/>
              </a:rPr>
              <a:t>Apple </a:t>
            </a:r>
            <a:r>
              <a:rPr lang="en-US" sz="1400" dirty="0" err="1">
                <a:latin typeface="+mj-lt"/>
              </a:rPr>
              <a:t>airpods</a:t>
            </a:r>
            <a:endParaRPr lang="en-US" sz="1400" dirty="0">
              <a:latin typeface="+mj-lt"/>
            </a:endParaRPr>
          </a:p>
        </p:txBody>
      </p:sp>
      <p:pic>
        <p:nvPicPr>
          <p:cNvPr id="26" name="Picture 25">
            <a:extLst>
              <a:ext uri="{FF2B5EF4-FFF2-40B4-BE49-F238E27FC236}">
                <a16:creationId xmlns:a16="http://schemas.microsoft.com/office/drawing/2014/main" id="{E1260D0C-7E74-4E5B-8F63-ECEAA9428EEF}"/>
              </a:ext>
            </a:extLst>
          </p:cNvPr>
          <p:cNvPicPr>
            <a:picLocks noChangeAspect="1"/>
          </p:cNvPicPr>
          <p:nvPr/>
        </p:nvPicPr>
        <p:blipFill>
          <a:blip r:embed="rId7"/>
          <a:stretch>
            <a:fillRect/>
          </a:stretch>
        </p:blipFill>
        <p:spPr>
          <a:xfrm>
            <a:off x="7245132" y="2108001"/>
            <a:ext cx="1033463" cy="1033463"/>
          </a:xfrm>
          <a:prstGeom prst="rect">
            <a:avLst/>
          </a:prstGeom>
        </p:spPr>
      </p:pic>
      <p:sp>
        <p:nvSpPr>
          <p:cNvPr id="29" name="TextBox 28">
            <a:extLst>
              <a:ext uri="{FF2B5EF4-FFF2-40B4-BE49-F238E27FC236}">
                <a16:creationId xmlns:a16="http://schemas.microsoft.com/office/drawing/2014/main" id="{D42DB19B-5F5C-40EF-9DCD-ED7D833B438B}"/>
              </a:ext>
            </a:extLst>
          </p:cNvPr>
          <p:cNvSpPr txBox="1"/>
          <p:nvPr/>
        </p:nvSpPr>
        <p:spPr>
          <a:xfrm>
            <a:off x="7156591" y="3118077"/>
            <a:ext cx="1210544" cy="307777"/>
          </a:xfrm>
          <a:prstGeom prst="rect">
            <a:avLst/>
          </a:prstGeom>
          <a:noFill/>
        </p:spPr>
        <p:txBody>
          <a:bodyPr wrap="square" rtlCol="0">
            <a:spAutoFit/>
          </a:bodyPr>
          <a:lstStyle/>
          <a:p>
            <a:r>
              <a:rPr lang="en-US" sz="1400" dirty="0">
                <a:latin typeface="+mj-lt"/>
              </a:rPr>
              <a:t>Smart speaker</a:t>
            </a:r>
          </a:p>
        </p:txBody>
      </p:sp>
      <p:pic>
        <p:nvPicPr>
          <p:cNvPr id="31" name="Picture 30" descr="A picture containing building, outdoor, brick, electronics&#10;&#10;Description automatically generated">
            <a:extLst>
              <a:ext uri="{FF2B5EF4-FFF2-40B4-BE49-F238E27FC236}">
                <a16:creationId xmlns:a16="http://schemas.microsoft.com/office/drawing/2014/main" id="{FFD99378-D958-4635-9824-B17BB3ED5C0F}"/>
              </a:ext>
            </a:extLst>
          </p:cNvPr>
          <p:cNvPicPr>
            <a:picLocks noChangeAspect="1"/>
          </p:cNvPicPr>
          <p:nvPr/>
        </p:nvPicPr>
        <p:blipFill>
          <a:blip r:embed="rId8"/>
          <a:stretch>
            <a:fillRect/>
          </a:stretch>
        </p:blipFill>
        <p:spPr>
          <a:xfrm>
            <a:off x="8840430" y="2115455"/>
            <a:ext cx="1550198" cy="1033465"/>
          </a:xfrm>
          <a:prstGeom prst="rect">
            <a:avLst/>
          </a:prstGeom>
        </p:spPr>
      </p:pic>
      <p:sp>
        <p:nvSpPr>
          <p:cNvPr id="32" name="TextBox 31">
            <a:extLst>
              <a:ext uri="{FF2B5EF4-FFF2-40B4-BE49-F238E27FC236}">
                <a16:creationId xmlns:a16="http://schemas.microsoft.com/office/drawing/2014/main" id="{7E7803A0-D40A-4EAD-96B0-80FDA7CF613A}"/>
              </a:ext>
            </a:extLst>
          </p:cNvPr>
          <p:cNvSpPr txBox="1"/>
          <p:nvPr/>
        </p:nvSpPr>
        <p:spPr>
          <a:xfrm>
            <a:off x="9028831" y="3161244"/>
            <a:ext cx="1210544" cy="307777"/>
          </a:xfrm>
          <a:prstGeom prst="rect">
            <a:avLst/>
          </a:prstGeom>
          <a:noFill/>
        </p:spPr>
        <p:txBody>
          <a:bodyPr wrap="square" rtlCol="0">
            <a:spAutoFit/>
          </a:bodyPr>
          <a:lstStyle/>
          <a:p>
            <a:r>
              <a:rPr lang="en-US" sz="1400" dirty="0">
                <a:latin typeface="+mj-lt"/>
              </a:rPr>
              <a:t>Ring doorbell</a:t>
            </a:r>
          </a:p>
        </p:txBody>
      </p:sp>
      <p:pic>
        <p:nvPicPr>
          <p:cNvPr id="38" name="Picture 37" descr="A white video game controller&#10;&#10;Description automatically generated with low confidence">
            <a:extLst>
              <a:ext uri="{FF2B5EF4-FFF2-40B4-BE49-F238E27FC236}">
                <a16:creationId xmlns:a16="http://schemas.microsoft.com/office/drawing/2014/main" id="{BCB21C8D-36E9-4F8C-91D0-7871CB575724}"/>
              </a:ext>
            </a:extLst>
          </p:cNvPr>
          <p:cNvPicPr>
            <a:picLocks noChangeAspect="1"/>
          </p:cNvPicPr>
          <p:nvPr/>
        </p:nvPicPr>
        <p:blipFill>
          <a:blip r:embed="rId9"/>
          <a:stretch>
            <a:fillRect/>
          </a:stretch>
        </p:blipFill>
        <p:spPr>
          <a:xfrm>
            <a:off x="1487184" y="4223548"/>
            <a:ext cx="1669885" cy="1252414"/>
          </a:xfrm>
          <a:prstGeom prst="rect">
            <a:avLst/>
          </a:prstGeom>
        </p:spPr>
      </p:pic>
      <p:sp>
        <p:nvSpPr>
          <p:cNvPr id="39" name="TextBox 38">
            <a:extLst>
              <a:ext uri="{FF2B5EF4-FFF2-40B4-BE49-F238E27FC236}">
                <a16:creationId xmlns:a16="http://schemas.microsoft.com/office/drawing/2014/main" id="{8995F1C6-CFD9-4254-B6E8-5A71F5ECA79B}"/>
              </a:ext>
            </a:extLst>
          </p:cNvPr>
          <p:cNvSpPr txBox="1"/>
          <p:nvPr/>
        </p:nvSpPr>
        <p:spPr>
          <a:xfrm>
            <a:off x="1267359" y="5537872"/>
            <a:ext cx="2181225" cy="307777"/>
          </a:xfrm>
          <a:prstGeom prst="rect">
            <a:avLst/>
          </a:prstGeom>
          <a:noFill/>
        </p:spPr>
        <p:txBody>
          <a:bodyPr wrap="square" rtlCol="0">
            <a:spAutoFit/>
          </a:bodyPr>
          <a:lstStyle/>
          <a:p>
            <a:r>
              <a:rPr lang="en-US" sz="1400" dirty="0">
                <a:latin typeface="+mj-lt"/>
              </a:rPr>
              <a:t>Xiaomi temperature sensor</a:t>
            </a:r>
          </a:p>
        </p:txBody>
      </p:sp>
      <p:pic>
        <p:nvPicPr>
          <p:cNvPr id="41" name="Picture 40" descr="Graphical user interface&#10;&#10;Description automatically generated">
            <a:extLst>
              <a:ext uri="{FF2B5EF4-FFF2-40B4-BE49-F238E27FC236}">
                <a16:creationId xmlns:a16="http://schemas.microsoft.com/office/drawing/2014/main" id="{2103DAF2-5FFE-4A9F-9AB5-D70694A8AB45}"/>
              </a:ext>
            </a:extLst>
          </p:cNvPr>
          <p:cNvPicPr>
            <a:picLocks noChangeAspect="1"/>
          </p:cNvPicPr>
          <p:nvPr/>
        </p:nvPicPr>
        <p:blipFill>
          <a:blip r:embed="rId10"/>
          <a:stretch>
            <a:fillRect/>
          </a:stretch>
        </p:blipFill>
        <p:spPr>
          <a:xfrm>
            <a:off x="4192385" y="4103054"/>
            <a:ext cx="1588707" cy="1588707"/>
          </a:xfrm>
          <a:prstGeom prst="rect">
            <a:avLst/>
          </a:prstGeom>
        </p:spPr>
      </p:pic>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1" y="350838"/>
            <a:ext cx="10515600" cy="1325563"/>
          </a:xfrm>
        </p:spPr>
        <p:txBody>
          <a:bodyPr>
            <a:normAutofit/>
          </a:bodyPr>
          <a:lstStyle/>
          <a:p>
            <a:r>
              <a:rPr lang="en-US" sz="4000" dirty="0">
                <a:latin typeface="+mn-lt"/>
              </a:rPr>
              <a:t>Internet of things devices are all around us...</a:t>
            </a:r>
          </a:p>
        </p:txBody>
      </p:sp>
      <p:sp>
        <p:nvSpPr>
          <p:cNvPr id="43" name="TextBox 42">
            <a:extLst>
              <a:ext uri="{FF2B5EF4-FFF2-40B4-BE49-F238E27FC236}">
                <a16:creationId xmlns:a16="http://schemas.microsoft.com/office/drawing/2014/main" id="{06489C97-B72E-44DF-A527-0E6136622DEC}"/>
              </a:ext>
            </a:extLst>
          </p:cNvPr>
          <p:cNvSpPr txBox="1"/>
          <p:nvPr/>
        </p:nvSpPr>
        <p:spPr>
          <a:xfrm>
            <a:off x="4094037" y="5537872"/>
            <a:ext cx="1785401" cy="307777"/>
          </a:xfrm>
          <a:prstGeom prst="rect">
            <a:avLst/>
          </a:prstGeom>
          <a:noFill/>
        </p:spPr>
        <p:txBody>
          <a:bodyPr wrap="square" rtlCol="0">
            <a:spAutoFit/>
          </a:bodyPr>
          <a:lstStyle/>
          <a:p>
            <a:r>
              <a:rPr lang="en-US" sz="1400" dirty="0">
                <a:latin typeface="+mj-lt"/>
              </a:rPr>
              <a:t>Philips hue smart bulb</a:t>
            </a:r>
          </a:p>
        </p:txBody>
      </p:sp>
      <p:pic>
        <p:nvPicPr>
          <p:cNvPr id="45" name="Picture 44" descr="A picture containing text, person&#10;&#10;Description automatically generated">
            <a:extLst>
              <a:ext uri="{FF2B5EF4-FFF2-40B4-BE49-F238E27FC236}">
                <a16:creationId xmlns:a16="http://schemas.microsoft.com/office/drawing/2014/main" id="{DD842B8A-528D-4FE7-A94F-FC6AE49468F4}"/>
              </a:ext>
            </a:extLst>
          </p:cNvPr>
          <p:cNvPicPr>
            <a:picLocks noChangeAspect="1"/>
          </p:cNvPicPr>
          <p:nvPr/>
        </p:nvPicPr>
        <p:blipFill>
          <a:blip r:embed="rId11"/>
          <a:stretch>
            <a:fillRect/>
          </a:stretch>
        </p:blipFill>
        <p:spPr>
          <a:xfrm>
            <a:off x="6524893" y="4223548"/>
            <a:ext cx="1793280" cy="1145780"/>
          </a:xfrm>
          <a:prstGeom prst="rect">
            <a:avLst/>
          </a:prstGeom>
        </p:spPr>
      </p:pic>
      <p:sp>
        <p:nvSpPr>
          <p:cNvPr id="46" name="TextBox 45">
            <a:extLst>
              <a:ext uri="{FF2B5EF4-FFF2-40B4-BE49-F238E27FC236}">
                <a16:creationId xmlns:a16="http://schemas.microsoft.com/office/drawing/2014/main" id="{64FE7DE0-C5DA-4CEF-963F-7CB4E60F7297}"/>
              </a:ext>
            </a:extLst>
          </p:cNvPr>
          <p:cNvSpPr txBox="1"/>
          <p:nvPr/>
        </p:nvSpPr>
        <p:spPr>
          <a:xfrm>
            <a:off x="6792919" y="5479791"/>
            <a:ext cx="1257227" cy="307777"/>
          </a:xfrm>
          <a:prstGeom prst="rect">
            <a:avLst/>
          </a:prstGeom>
          <a:noFill/>
        </p:spPr>
        <p:txBody>
          <a:bodyPr wrap="square" rtlCol="0">
            <a:spAutoFit/>
          </a:bodyPr>
          <a:lstStyle/>
          <a:p>
            <a:r>
              <a:rPr lang="en-US" sz="1400" dirty="0">
                <a:latin typeface="+mj-lt"/>
              </a:rPr>
              <a:t>Smart badges</a:t>
            </a:r>
          </a:p>
        </p:txBody>
      </p:sp>
      <p:sp>
        <p:nvSpPr>
          <p:cNvPr id="2" name="Footer Placeholder 1">
            <a:extLst>
              <a:ext uri="{FF2B5EF4-FFF2-40B4-BE49-F238E27FC236}">
                <a16:creationId xmlns:a16="http://schemas.microsoft.com/office/drawing/2014/main" id="{02BC900A-8CA7-4B91-B18D-87B042E7976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78312662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706275" y="6075949"/>
            <a:ext cx="10647525" cy="338554"/>
          </a:xfrm>
          <a:prstGeom prst="rect">
            <a:avLst/>
          </a:prstGeom>
          <a:noFill/>
        </p:spPr>
        <p:txBody>
          <a:bodyPr wrap="square" rtlCol="0">
            <a:spAutoFit/>
          </a:bodyPr>
          <a:lstStyle/>
          <a:p>
            <a:r>
              <a:rPr lang="en-GB" sz="1600" dirty="0">
                <a:latin typeface="+mj-lt"/>
              </a:rPr>
              <a:t>Disruptive technologies: Advances that will transform life, business, and the global economy - McKinsey Global Institute (2013)</a:t>
            </a:r>
            <a:endParaRPr lang="en-US" sz="1600" dirty="0">
              <a:latin typeface="+mj-lt"/>
            </a:endParaRP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36</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0" y="365125"/>
            <a:ext cx="112823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Internet of things will be bigger than cloud computing</a:t>
            </a:r>
          </a:p>
        </p:txBody>
      </p:sp>
      <p:pic>
        <p:nvPicPr>
          <p:cNvPr id="4" name="Picture 3" descr="Calendar&#10;&#10;Description automatically generated with medium confidence">
            <a:extLst>
              <a:ext uri="{FF2B5EF4-FFF2-40B4-BE49-F238E27FC236}">
                <a16:creationId xmlns:a16="http://schemas.microsoft.com/office/drawing/2014/main" id="{0A8F9F61-8196-4B08-9535-7C2FDE327C39}"/>
              </a:ext>
            </a:extLst>
          </p:cNvPr>
          <p:cNvPicPr>
            <a:picLocks noChangeAspect="1"/>
          </p:cNvPicPr>
          <p:nvPr/>
        </p:nvPicPr>
        <p:blipFill rotWithShape="1">
          <a:blip r:embed="rId3"/>
          <a:srcRect t="3297" r="1170" b="856"/>
          <a:stretch/>
        </p:blipFill>
        <p:spPr>
          <a:xfrm>
            <a:off x="3556879" y="1667125"/>
            <a:ext cx="7634811" cy="4143406"/>
          </a:xfrm>
          <a:prstGeom prst="rect">
            <a:avLst/>
          </a:prstGeom>
        </p:spPr>
      </p:pic>
      <p:sp>
        <p:nvSpPr>
          <p:cNvPr id="13" name="Oval 12">
            <a:extLst>
              <a:ext uri="{FF2B5EF4-FFF2-40B4-BE49-F238E27FC236}">
                <a16:creationId xmlns:a16="http://schemas.microsoft.com/office/drawing/2014/main" id="{095A417C-FDFA-466D-B453-EF6A49E87C6C}"/>
              </a:ext>
            </a:extLst>
          </p:cNvPr>
          <p:cNvSpPr/>
          <p:nvPr/>
        </p:nvSpPr>
        <p:spPr>
          <a:xfrm>
            <a:off x="8072345" y="3604290"/>
            <a:ext cx="3200400" cy="18549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AAA6103B-DCC3-4F73-9C63-1FC60BF32120}"/>
              </a:ext>
            </a:extLst>
          </p:cNvPr>
          <p:cNvPicPr>
            <a:picLocks noChangeAspect="1"/>
          </p:cNvPicPr>
          <p:nvPr/>
        </p:nvPicPr>
        <p:blipFill>
          <a:blip r:embed="rId4"/>
          <a:stretch>
            <a:fillRect/>
          </a:stretch>
        </p:blipFill>
        <p:spPr>
          <a:xfrm>
            <a:off x="533661" y="1797606"/>
            <a:ext cx="2966094" cy="4143406"/>
          </a:xfrm>
          <a:prstGeom prst="rect">
            <a:avLst/>
          </a:prstGeom>
        </p:spPr>
      </p:pic>
      <p:sp>
        <p:nvSpPr>
          <p:cNvPr id="2" name="Footer Placeholder 1">
            <a:extLst>
              <a:ext uri="{FF2B5EF4-FFF2-40B4-BE49-F238E27FC236}">
                <a16:creationId xmlns:a16="http://schemas.microsoft.com/office/drawing/2014/main" id="{29B56D5D-75D2-4233-8F7D-D3747D723E5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17339918"/>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sz="4000" dirty="0">
                <a:latin typeface="+mn-lt"/>
              </a:rPr>
              <a:t>Wireless embedded devices architecture</a:t>
            </a:r>
            <a:endParaRPr lang="en-US" sz="4000" dirty="0">
              <a:solidFill>
                <a:srgbClr val="7030A0"/>
              </a:solidFill>
              <a:latin typeface="+mn-lt"/>
            </a:endParaRP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0952409" cy="2129294"/>
          </a:xfrm>
        </p:spPr>
        <p:txBody>
          <a:bodyPr>
            <a:normAutofit/>
          </a:bodyPr>
          <a:lstStyle/>
          <a:p>
            <a:r>
              <a:rPr lang="en-US" dirty="0">
                <a:latin typeface="+mj-lt"/>
              </a:rPr>
              <a:t>During past decades, sensors have become exceedingly energy-efficient</a:t>
            </a:r>
          </a:p>
          <a:p>
            <a:pPr lvl="1"/>
            <a:r>
              <a:rPr lang="en-US" dirty="0">
                <a:latin typeface="+mj-lt"/>
              </a:rPr>
              <a:t>E.g., Accelerometer, Temperature, Image Sensors: Few µW’s of power</a:t>
            </a:r>
          </a:p>
          <a:p>
            <a:r>
              <a:rPr lang="en-US" dirty="0">
                <a:latin typeface="+mj-lt"/>
              </a:rPr>
              <a:t>Significant energy asymmetry exists between the sensors, computational elements and radio transceivers</a:t>
            </a:r>
          </a:p>
          <a:p>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37</a:t>
            </a:fld>
            <a:endParaRPr lang="sv-SE"/>
          </a:p>
        </p:txBody>
      </p:sp>
      <p:pic>
        <p:nvPicPr>
          <p:cNvPr id="8" name="Picture 7" descr="Diagram&#10;&#10;Description automatically generated">
            <a:extLst>
              <a:ext uri="{FF2B5EF4-FFF2-40B4-BE49-F238E27FC236}">
                <a16:creationId xmlns:a16="http://schemas.microsoft.com/office/drawing/2014/main" id="{86DBFB69-E56F-4F91-B052-62FD9448EAC2}"/>
              </a:ext>
            </a:extLst>
          </p:cNvPr>
          <p:cNvPicPr>
            <a:picLocks noChangeAspect="1"/>
          </p:cNvPicPr>
          <p:nvPr/>
        </p:nvPicPr>
        <p:blipFill>
          <a:blip r:embed="rId3"/>
          <a:stretch>
            <a:fillRect/>
          </a:stretch>
        </p:blipFill>
        <p:spPr>
          <a:xfrm>
            <a:off x="1748586" y="4242895"/>
            <a:ext cx="9346031" cy="1695238"/>
          </a:xfrm>
          <a:prstGeom prst="rect">
            <a:avLst/>
          </a:prstGeom>
        </p:spPr>
      </p:pic>
      <p:sp>
        <p:nvSpPr>
          <p:cNvPr id="23" name="TextBox 22">
            <a:extLst>
              <a:ext uri="{FF2B5EF4-FFF2-40B4-BE49-F238E27FC236}">
                <a16:creationId xmlns:a16="http://schemas.microsoft.com/office/drawing/2014/main" id="{17523DA7-F164-4AE3-96D2-14EA66509F4B}"/>
              </a:ext>
            </a:extLst>
          </p:cNvPr>
          <p:cNvSpPr txBox="1"/>
          <p:nvPr/>
        </p:nvSpPr>
        <p:spPr>
          <a:xfrm>
            <a:off x="4356429" y="5938133"/>
            <a:ext cx="6277407" cy="338554"/>
          </a:xfrm>
          <a:prstGeom prst="rect">
            <a:avLst/>
          </a:prstGeom>
          <a:noFill/>
        </p:spPr>
        <p:txBody>
          <a:bodyPr wrap="square" rtlCol="0">
            <a:spAutoFit/>
          </a:bodyPr>
          <a:lstStyle/>
          <a:p>
            <a:pPr algn="ctr"/>
            <a:r>
              <a:rPr lang="en-US" sz="1600" dirty="0">
                <a:latin typeface="+mj-lt"/>
              </a:rPr>
              <a:t>Conventional and widely used architecture of embedded wireless platform </a:t>
            </a:r>
          </a:p>
        </p:txBody>
      </p:sp>
      <p:sp>
        <p:nvSpPr>
          <p:cNvPr id="9" name="Footer Placeholder 1">
            <a:extLst>
              <a:ext uri="{FF2B5EF4-FFF2-40B4-BE49-F238E27FC236}">
                <a16:creationId xmlns:a16="http://schemas.microsoft.com/office/drawing/2014/main" id="{F1FACFD7-1140-543C-6B78-B38536409F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514851884"/>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D01D674-A4A3-A7EC-00D7-E27CF61E6E96}"/>
              </a:ext>
            </a:extLst>
          </p:cNvPr>
          <p:cNvSpPr>
            <a:spLocks noGrp="1"/>
          </p:cNvSpPr>
          <p:nvPr>
            <p:ph type="sldNum" sz="quarter" idx="12"/>
          </p:nvPr>
        </p:nvSpPr>
        <p:spPr/>
        <p:txBody>
          <a:bodyPr/>
          <a:lstStyle/>
          <a:p>
            <a:fld id="{E8F7EECE-A3DB-0246-BB75-1461264899BC}" type="slidenum">
              <a:rPr lang="en-US" altLang="en-US"/>
              <a:pPr/>
              <a:t>38</a:t>
            </a:fld>
            <a:endParaRPr lang="en-US" altLang="en-US"/>
          </a:p>
        </p:txBody>
      </p:sp>
      <p:sp>
        <p:nvSpPr>
          <p:cNvPr id="1376258" name="Rectangle 2">
            <a:extLst>
              <a:ext uri="{FF2B5EF4-FFF2-40B4-BE49-F238E27FC236}">
                <a16:creationId xmlns:a16="http://schemas.microsoft.com/office/drawing/2014/main" id="{DED4C226-3917-7BA6-7F14-2E0827A9F9E3}"/>
              </a:ext>
            </a:extLst>
          </p:cNvPr>
          <p:cNvSpPr>
            <a:spLocks noGrp="1" noChangeArrowheads="1"/>
          </p:cNvSpPr>
          <p:nvPr>
            <p:ph type="title"/>
          </p:nvPr>
        </p:nvSpPr>
        <p:spPr>
          <a:xfrm>
            <a:off x="476251" y="365125"/>
            <a:ext cx="10877549" cy="1325563"/>
          </a:xfrm>
        </p:spPr>
        <p:txBody>
          <a:bodyPr>
            <a:normAutofit/>
          </a:bodyPr>
          <a:lstStyle/>
          <a:p>
            <a:r>
              <a:rPr lang="en-US" altLang="en-US" sz="4000" dirty="0">
                <a:latin typeface="+mn-lt"/>
              </a:rPr>
              <a:t>IC transistor count doubles every two years</a:t>
            </a:r>
          </a:p>
        </p:txBody>
      </p:sp>
      <p:pic>
        <p:nvPicPr>
          <p:cNvPr id="1376265" name="Picture 9">
            <a:extLst>
              <a:ext uri="{FF2B5EF4-FFF2-40B4-BE49-F238E27FC236}">
                <a16:creationId xmlns:a16="http://schemas.microsoft.com/office/drawing/2014/main" id="{B149DA5E-99E1-AA9C-C667-6A732F23F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282" y="1841092"/>
            <a:ext cx="6119813" cy="361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6266" name="Picture 10">
            <a:extLst>
              <a:ext uri="{FF2B5EF4-FFF2-40B4-BE49-F238E27FC236}">
                <a16:creationId xmlns:a16="http://schemas.microsoft.com/office/drawing/2014/main" id="{1DEF99D6-7AD4-DC38-82C4-0B74D2F04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23" t="35857" r="38048" b="12064"/>
          <a:stretch>
            <a:fillRect/>
          </a:stretch>
        </p:blipFill>
        <p:spPr bwMode="auto">
          <a:xfrm>
            <a:off x="7604125" y="1588271"/>
            <a:ext cx="374967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6268" name="Text Box 12">
            <a:extLst>
              <a:ext uri="{FF2B5EF4-FFF2-40B4-BE49-F238E27FC236}">
                <a16:creationId xmlns:a16="http://schemas.microsoft.com/office/drawing/2014/main" id="{CEDD76EA-EF26-FC98-5D45-78B418C5755D}"/>
              </a:ext>
            </a:extLst>
          </p:cNvPr>
          <p:cNvSpPr txBox="1">
            <a:spLocks noChangeArrowheads="1"/>
          </p:cNvSpPr>
          <p:nvPr/>
        </p:nvSpPr>
        <p:spPr bwMode="auto">
          <a:xfrm>
            <a:off x="8493374" y="5799523"/>
            <a:ext cx="20129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dirty="0">
                <a:solidFill>
                  <a:srgbClr val="000066"/>
                </a:solidFill>
                <a:latin typeface="Arial" panose="020B0604020202020204" pitchFamily="34" charset="0"/>
              </a:rPr>
              <a:t>Photo Credit: Intel</a:t>
            </a:r>
          </a:p>
        </p:txBody>
      </p:sp>
    </p:spTree>
    <p:extLst>
      <p:ext uri="{BB962C8B-B14F-4D97-AF65-F5344CB8AC3E}">
        <p14:creationId xmlns:p14="http://schemas.microsoft.com/office/powerpoint/2010/main" val="1446814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9E0D78-41C6-F444-63A4-1F1C60252C3A}"/>
              </a:ext>
            </a:extLst>
          </p:cNvPr>
          <p:cNvSpPr>
            <a:spLocks noGrp="1"/>
          </p:cNvSpPr>
          <p:nvPr>
            <p:ph type="sldNum" sz="quarter" idx="12"/>
          </p:nvPr>
        </p:nvSpPr>
        <p:spPr/>
        <p:txBody>
          <a:bodyPr/>
          <a:lstStyle/>
          <a:p>
            <a:fld id="{3FE1E223-009C-8541-9703-DF302547CF48}" type="slidenum">
              <a:rPr lang="en-US" altLang="en-US"/>
              <a:pPr/>
              <a:t>39</a:t>
            </a:fld>
            <a:endParaRPr lang="en-US" altLang="en-US"/>
          </a:p>
        </p:txBody>
      </p:sp>
      <p:sp>
        <p:nvSpPr>
          <p:cNvPr id="1388546" name="Rectangle 2">
            <a:extLst>
              <a:ext uri="{FF2B5EF4-FFF2-40B4-BE49-F238E27FC236}">
                <a16:creationId xmlns:a16="http://schemas.microsoft.com/office/drawing/2014/main" id="{A0A43627-5E6A-F70D-0ACC-D79EE20BAACA}"/>
              </a:ext>
            </a:extLst>
          </p:cNvPr>
          <p:cNvSpPr>
            <a:spLocks noGrp="1" noChangeArrowheads="1"/>
          </p:cNvSpPr>
          <p:nvPr>
            <p:ph type="title"/>
          </p:nvPr>
        </p:nvSpPr>
        <p:spPr>
          <a:xfrm>
            <a:off x="621814" y="94058"/>
            <a:ext cx="11827379" cy="929481"/>
          </a:xfrm>
        </p:spPr>
        <p:txBody>
          <a:bodyPr>
            <a:normAutofit fontScale="90000"/>
          </a:bodyPr>
          <a:lstStyle/>
          <a:p>
            <a:r>
              <a:rPr lang="en-US" altLang="en-US" dirty="0">
                <a:latin typeface="+mn-lt"/>
              </a:rPr>
              <a:t>MEMS Accelerometers: Rapidly falling price and power</a:t>
            </a:r>
          </a:p>
        </p:txBody>
      </p:sp>
      <p:pic>
        <p:nvPicPr>
          <p:cNvPr id="1388547" name="Picture 3">
            <a:extLst>
              <a:ext uri="{FF2B5EF4-FFF2-40B4-BE49-F238E27FC236}">
                <a16:creationId xmlns:a16="http://schemas.microsoft.com/office/drawing/2014/main" id="{D0EB0DFD-2E3E-E612-DDDE-B0743593B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26" y="3300413"/>
            <a:ext cx="1897063"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49" name="Picture 5">
            <a:extLst>
              <a:ext uri="{FF2B5EF4-FFF2-40B4-BE49-F238E27FC236}">
                <a16:creationId xmlns:a16="http://schemas.microsoft.com/office/drawing/2014/main" id="{4521A66C-DC14-8730-A4C6-7E761C7AC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638" y="1493839"/>
            <a:ext cx="2252662"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0" name="Text Box 6">
            <a:extLst>
              <a:ext uri="{FF2B5EF4-FFF2-40B4-BE49-F238E27FC236}">
                <a16:creationId xmlns:a16="http://schemas.microsoft.com/office/drawing/2014/main" id="{0DF14D6F-1E33-E862-CB82-D635E984217D}"/>
              </a:ext>
            </a:extLst>
          </p:cNvPr>
          <p:cNvSpPr txBox="1">
            <a:spLocks noChangeArrowheads="1"/>
          </p:cNvSpPr>
          <p:nvPr/>
        </p:nvSpPr>
        <p:spPr bwMode="auto">
          <a:xfrm>
            <a:off x="4881564" y="4581525"/>
            <a:ext cx="2255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[Analog Devices, 2009]</a:t>
            </a:r>
          </a:p>
        </p:txBody>
      </p:sp>
      <p:sp>
        <p:nvSpPr>
          <p:cNvPr id="1388551" name="Text Box 7">
            <a:extLst>
              <a:ext uri="{FF2B5EF4-FFF2-40B4-BE49-F238E27FC236}">
                <a16:creationId xmlns:a16="http://schemas.microsoft.com/office/drawing/2014/main" id="{2BCAF28F-CC85-F025-1E27-602D93E01787}"/>
              </a:ext>
            </a:extLst>
          </p:cNvPr>
          <p:cNvSpPr txBox="1">
            <a:spLocks noChangeArrowheads="1"/>
          </p:cNvSpPr>
          <p:nvPr/>
        </p:nvSpPr>
        <p:spPr bwMode="auto">
          <a:xfrm>
            <a:off x="6172200" y="4352925"/>
            <a:ext cx="965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ADXL345</a:t>
            </a:r>
          </a:p>
        </p:txBody>
      </p:sp>
      <p:pic>
        <p:nvPicPr>
          <p:cNvPr id="1388552" name="Picture 8">
            <a:extLst>
              <a:ext uri="{FF2B5EF4-FFF2-40B4-BE49-F238E27FC236}">
                <a16:creationId xmlns:a16="http://schemas.microsoft.com/office/drawing/2014/main" id="{A5733DEB-865C-11D9-A50E-CD707BB7B84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9164" y="1985964"/>
            <a:ext cx="2732087" cy="2732087"/>
          </a:xfrm>
          <a:prstGeom prst="rect">
            <a:avLst/>
          </a:prstGeom>
          <a:noFill/>
          <a:extLst>
            <a:ext uri="{909E8E84-426E-40DD-AFC4-6F175D3DCCD1}">
              <a14:hiddenFill xmlns:a14="http://schemas.microsoft.com/office/drawing/2010/main">
                <a:solidFill>
                  <a:srgbClr val="FFFFFF"/>
                </a:solidFill>
              </a14:hiddenFill>
            </a:ext>
          </a:extLst>
        </p:spPr>
      </p:pic>
      <p:pic>
        <p:nvPicPr>
          <p:cNvPr id="1388553" name="Picture 9">
            <a:extLst>
              <a:ext uri="{FF2B5EF4-FFF2-40B4-BE49-F238E27FC236}">
                <a16:creationId xmlns:a16="http://schemas.microsoft.com/office/drawing/2014/main" id="{0C5DD852-1257-3E66-ED9E-850395746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263" y="4643439"/>
            <a:ext cx="2278062"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4" name="Text Box 10">
            <a:extLst>
              <a:ext uri="{FF2B5EF4-FFF2-40B4-BE49-F238E27FC236}">
                <a16:creationId xmlns:a16="http://schemas.microsoft.com/office/drawing/2014/main" id="{5B8879AD-3B07-4B7B-0AFA-549E3FAE9146}"/>
              </a:ext>
            </a:extLst>
          </p:cNvPr>
          <p:cNvSpPr txBox="1">
            <a:spLocks noChangeArrowheads="1"/>
          </p:cNvSpPr>
          <p:nvPr/>
        </p:nvSpPr>
        <p:spPr bwMode="auto">
          <a:xfrm>
            <a:off x="7651750" y="6240464"/>
            <a:ext cx="2770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10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10 Hz @ 6 bits</a:t>
            </a:r>
          </a:p>
        </p:txBody>
      </p:sp>
      <p:sp>
        <p:nvSpPr>
          <p:cNvPr id="1388561" name="Text Box 17">
            <a:extLst>
              <a:ext uri="{FF2B5EF4-FFF2-40B4-BE49-F238E27FC236}">
                <a16:creationId xmlns:a16="http://schemas.microsoft.com/office/drawing/2014/main" id="{D569FAC5-DEE1-18D7-4A82-E93DF8824534}"/>
              </a:ext>
            </a:extLst>
          </p:cNvPr>
          <p:cNvSpPr txBox="1">
            <a:spLocks noChangeArrowheads="1"/>
          </p:cNvSpPr>
          <p:nvPr/>
        </p:nvSpPr>
        <p:spPr bwMode="auto">
          <a:xfrm>
            <a:off x="7007226" y="3108326"/>
            <a:ext cx="1795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25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25 Hz</a:t>
            </a:r>
          </a:p>
        </p:txBody>
      </p:sp>
      <p:sp>
        <p:nvSpPr>
          <p:cNvPr id="1388563" name="Text Box 19">
            <a:extLst>
              <a:ext uri="{FF2B5EF4-FFF2-40B4-BE49-F238E27FC236}">
                <a16:creationId xmlns:a16="http://schemas.microsoft.com/office/drawing/2014/main" id="{5D681EA7-50F6-EC13-468A-3155BF0C1446}"/>
              </a:ext>
            </a:extLst>
          </p:cNvPr>
          <p:cNvSpPr txBox="1">
            <a:spLocks noChangeArrowheads="1"/>
          </p:cNvSpPr>
          <p:nvPr/>
        </p:nvSpPr>
        <p:spPr bwMode="auto">
          <a:xfrm rot="2040485">
            <a:off x="5489576" y="2894013"/>
            <a:ext cx="88741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Price</a:t>
            </a:r>
          </a:p>
          <a:p>
            <a:pPr algn="ctr"/>
            <a:endParaRPr lang="en-US" altLang="en-US" sz="900">
              <a:solidFill>
                <a:srgbClr val="CC0000"/>
              </a:solidFill>
              <a:latin typeface="Trebuchet MS" panose="020B0703020202090204" pitchFamily="34" charset="0"/>
            </a:endParaRPr>
          </a:p>
          <a:p>
            <a:pPr algn="ctr"/>
            <a:r>
              <a:rPr lang="en-US" altLang="en-US" sz="2000">
                <a:solidFill>
                  <a:srgbClr val="CC0000"/>
                </a:solidFill>
                <a:latin typeface="Trebuchet MS" panose="020B0703020202090204" pitchFamily="34" charset="0"/>
              </a:rPr>
              <a:t>Power</a:t>
            </a:r>
          </a:p>
        </p:txBody>
      </p:sp>
      <p:sp>
        <p:nvSpPr>
          <p:cNvPr id="1388564" name="Text Box 20">
            <a:extLst>
              <a:ext uri="{FF2B5EF4-FFF2-40B4-BE49-F238E27FC236}">
                <a16:creationId xmlns:a16="http://schemas.microsoft.com/office/drawing/2014/main" id="{2628592B-4239-C74C-49E9-80FF9801E3F6}"/>
              </a:ext>
            </a:extLst>
          </p:cNvPr>
          <p:cNvSpPr txBox="1">
            <a:spLocks noChangeArrowheads="1"/>
          </p:cNvSpPr>
          <p:nvPr/>
        </p:nvSpPr>
        <p:spPr bwMode="auto">
          <a:xfrm>
            <a:off x="7186614" y="6507163"/>
            <a:ext cx="3235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latin typeface="Trebuchet MS" panose="020B0703020202090204" pitchFamily="34" charset="0"/>
              </a:rPr>
              <a:t>[ST Microelectronics, annc. 2009]</a:t>
            </a:r>
          </a:p>
        </p:txBody>
      </p:sp>
      <p:pic>
        <p:nvPicPr>
          <p:cNvPr id="1388565" name="Picture 21">
            <a:extLst>
              <a:ext uri="{FF2B5EF4-FFF2-40B4-BE49-F238E27FC236}">
                <a16:creationId xmlns:a16="http://schemas.microsoft.com/office/drawing/2014/main" id="{86C6BB00-D4FB-1B55-9AC4-A403BDF121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1288" y="849313"/>
            <a:ext cx="1460500"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66" name="Line 22">
            <a:extLst>
              <a:ext uri="{FF2B5EF4-FFF2-40B4-BE49-F238E27FC236}">
                <a16:creationId xmlns:a16="http://schemas.microsoft.com/office/drawing/2014/main" id="{9E72591C-3DAC-C76F-2D6D-E062F68D690B}"/>
              </a:ext>
            </a:extLst>
          </p:cNvPr>
          <p:cNvSpPr>
            <a:spLocks noChangeShapeType="1"/>
          </p:cNvSpPr>
          <p:nvPr/>
        </p:nvSpPr>
        <p:spPr bwMode="auto">
          <a:xfrm>
            <a:off x="3363914" y="1608139"/>
            <a:ext cx="5438775" cy="3641725"/>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8567" name="Text Box 23">
            <a:extLst>
              <a:ext uri="{FF2B5EF4-FFF2-40B4-BE49-F238E27FC236}">
                <a16:creationId xmlns:a16="http://schemas.microsoft.com/office/drawing/2014/main" id="{635BD2D5-E41A-BAB5-E6CE-3335A949A713}"/>
              </a:ext>
            </a:extLst>
          </p:cNvPr>
          <p:cNvSpPr txBox="1">
            <a:spLocks noChangeArrowheads="1"/>
          </p:cNvSpPr>
          <p:nvPr/>
        </p:nvSpPr>
        <p:spPr bwMode="auto">
          <a:xfrm>
            <a:off x="2927350" y="2443164"/>
            <a:ext cx="90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O(mA)</a:t>
            </a:r>
          </a:p>
        </p:txBody>
      </p:sp>
      <p:pic>
        <p:nvPicPr>
          <p:cNvPr id="1388570" name="Picture 26">
            <a:extLst>
              <a:ext uri="{FF2B5EF4-FFF2-40B4-BE49-F238E27FC236}">
                <a16:creationId xmlns:a16="http://schemas.microsoft.com/office/drawing/2014/main" id="{7C2E50F8-E12B-0EA6-4E9B-073ED42B8E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5676" y="3743325"/>
            <a:ext cx="1414463"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1" name="Picture 27">
            <a:extLst>
              <a:ext uri="{FF2B5EF4-FFF2-40B4-BE49-F238E27FC236}">
                <a16:creationId xmlns:a16="http://schemas.microsoft.com/office/drawing/2014/main" id="{37AB47DF-AFF6-FC9F-B52F-D7BBA2F50030}"/>
              </a:ext>
            </a:extLst>
          </p:cNvPr>
          <p:cNvPicPr>
            <a:picLocks noChangeAspect="1" noChangeArrowheads="1"/>
          </p:cNvPicPr>
          <p:nvPr/>
        </p:nvPicPr>
        <p:blipFill>
          <a:blip r:embed="rId8">
            <a:clrChange>
              <a:clrFrom>
                <a:srgbClr val="0000FF"/>
              </a:clrFrom>
              <a:clrTo>
                <a:srgbClr val="0000FF">
                  <a:alpha val="0"/>
                </a:srgbClr>
              </a:clrTo>
            </a:clrChange>
            <a:extLst>
              <a:ext uri="{28A0092B-C50C-407E-A947-70E740481C1C}">
                <a14:useLocalDpi xmlns:a14="http://schemas.microsoft.com/office/drawing/2010/main" val="0"/>
              </a:ext>
            </a:extLst>
          </a:blip>
          <a:srcRect l="52477" t="3793" r="15475" b="51428"/>
          <a:stretch>
            <a:fillRect/>
          </a:stretch>
        </p:blipFill>
        <p:spPr bwMode="auto">
          <a:xfrm>
            <a:off x="3149600" y="4352925"/>
            <a:ext cx="1303338"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2" name="Picture 28">
            <a:extLst>
              <a:ext uri="{FF2B5EF4-FFF2-40B4-BE49-F238E27FC236}">
                <a16:creationId xmlns:a16="http://schemas.microsoft.com/office/drawing/2014/main" id="{DB87665B-1FFB-C8A3-0A77-BE84B69E7B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2738" y="5326063"/>
            <a:ext cx="1231900"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400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85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856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85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85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85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85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885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8854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885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885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8856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8857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38857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88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50" grpId="0"/>
      <p:bldP spid="1388551" grpId="0"/>
      <p:bldP spid="1388554" grpId="0"/>
      <p:bldP spid="1388561" grpId="0"/>
      <p:bldP spid="1388564" grpId="0"/>
      <p:bldP spid="13885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Let us get to know the instructor of the course</a:t>
            </a:r>
          </a:p>
        </p:txBody>
      </p:sp>
      <p:sp>
        <p:nvSpPr>
          <p:cNvPr id="3" name="Content Placeholder 2"/>
          <p:cNvSpPr>
            <a:spLocks noGrp="1"/>
          </p:cNvSpPr>
          <p:nvPr>
            <p:ph idx="1"/>
          </p:nvPr>
        </p:nvSpPr>
        <p:spPr>
          <a:xfrm>
            <a:off x="536028" y="1522909"/>
            <a:ext cx="11116283" cy="2003419"/>
          </a:xfrm>
        </p:spPr>
        <p:txBody>
          <a:bodyPr>
            <a:normAutofit/>
          </a:bodyPr>
          <a:lstStyle/>
          <a:p>
            <a:r>
              <a:rPr lang="en-US" dirty="0">
                <a:latin typeface="+mj-lt"/>
              </a:rPr>
              <a:t>Build real embedded and wireless systems.  Functional prototypes</a:t>
            </a:r>
          </a:p>
          <a:p>
            <a:r>
              <a:rPr lang="en-US" dirty="0">
                <a:latin typeface="+mj-lt"/>
              </a:rPr>
              <a:t>Wireless embedded systems: Journey started over </a:t>
            </a:r>
            <a:r>
              <a:rPr lang="en-US" b="1" dirty="0">
                <a:latin typeface="+mj-lt"/>
              </a:rPr>
              <a:t>14</a:t>
            </a:r>
            <a:r>
              <a:rPr lang="en-US" dirty="0">
                <a:latin typeface="+mj-lt"/>
              </a:rPr>
              <a:t> years back!</a:t>
            </a:r>
          </a:p>
          <a:p>
            <a:r>
              <a:rPr lang="en-US" dirty="0">
                <a:latin typeface="+mj-lt"/>
              </a:rPr>
              <a:t>Commonly, our work involves designing systems at the intersection of computer science, electrical engineering and computer communication</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15" name="Picture 14">
            <a:extLst>
              <a:ext uri="{FF2B5EF4-FFF2-40B4-BE49-F238E27FC236}">
                <a16:creationId xmlns:a16="http://schemas.microsoft.com/office/drawing/2014/main" id="{5D3E2BEF-3598-06B2-9055-B747ADFF3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34" y="3429000"/>
            <a:ext cx="4134661" cy="2756922"/>
          </a:xfrm>
          <a:prstGeom prst="rect">
            <a:avLst/>
          </a:prstGeom>
        </p:spPr>
      </p:pic>
      <p:pic>
        <p:nvPicPr>
          <p:cNvPr id="16" name="Picture 15">
            <a:extLst>
              <a:ext uri="{FF2B5EF4-FFF2-40B4-BE49-F238E27FC236}">
                <a16:creationId xmlns:a16="http://schemas.microsoft.com/office/drawing/2014/main" id="{375513D9-936C-73DC-BD2A-90D3FB733111}"/>
              </a:ext>
            </a:extLst>
          </p:cNvPr>
          <p:cNvPicPr>
            <a:picLocks noChangeAspect="1"/>
          </p:cNvPicPr>
          <p:nvPr/>
        </p:nvPicPr>
        <p:blipFill>
          <a:blip r:embed="rId4"/>
          <a:stretch>
            <a:fillRect/>
          </a:stretch>
        </p:blipFill>
        <p:spPr>
          <a:xfrm>
            <a:off x="3666999" y="3713710"/>
            <a:ext cx="2162398" cy="1840338"/>
          </a:xfrm>
          <a:prstGeom prst="rect">
            <a:avLst/>
          </a:prstGeom>
        </p:spPr>
      </p:pic>
      <p:pic>
        <p:nvPicPr>
          <p:cNvPr id="17" name="Picture 16">
            <a:extLst>
              <a:ext uri="{FF2B5EF4-FFF2-40B4-BE49-F238E27FC236}">
                <a16:creationId xmlns:a16="http://schemas.microsoft.com/office/drawing/2014/main" id="{C2AB3377-3B2E-4D97-E24C-BDFA825BDE3E}"/>
              </a:ext>
            </a:extLst>
          </p:cNvPr>
          <p:cNvPicPr>
            <a:picLocks noChangeAspect="1"/>
          </p:cNvPicPr>
          <p:nvPr/>
        </p:nvPicPr>
        <p:blipFill>
          <a:blip r:embed="rId5"/>
          <a:stretch>
            <a:fillRect/>
          </a:stretch>
        </p:blipFill>
        <p:spPr>
          <a:xfrm>
            <a:off x="6185714" y="3713711"/>
            <a:ext cx="2954966" cy="1840338"/>
          </a:xfrm>
          <a:prstGeom prst="rect">
            <a:avLst/>
          </a:prstGeom>
        </p:spPr>
      </p:pic>
      <p:pic>
        <p:nvPicPr>
          <p:cNvPr id="18" name="Picture 17">
            <a:extLst>
              <a:ext uri="{FF2B5EF4-FFF2-40B4-BE49-F238E27FC236}">
                <a16:creationId xmlns:a16="http://schemas.microsoft.com/office/drawing/2014/main" id="{21192F8F-C67B-3ACF-AE8B-24749FB744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9551" y="3704293"/>
            <a:ext cx="2402760" cy="2402760"/>
          </a:xfrm>
          <a:prstGeom prst="rect">
            <a:avLst/>
          </a:prstGeom>
        </p:spPr>
      </p:pic>
      <p:sp>
        <p:nvSpPr>
          <p:cNvPr id="19" name="TextBox 18">
            <a:extLst>
              <a:ext uri="{FF2B5EF4-FFF2-40B4-BE49-F238E27FC236}">
                <a16:creationId xmlns:a16="http://schemas.microsoft.com/office/drawing/2014/main" id="{B454D4FB-258A-9333-F6B2-B00C27B49B0A}"/>
              </a:ext>
            </a:extLst>
          </p:cNvPr>
          <p:cNvSpPr txBox="1"/>
          <p:nvPr/>
        </p:nvSpPr>
        <p:spPr>
          <a:xfrm>
            <a:off x="1353976" y="5953164"/>
            <a:ext cx="1688578" cy="307777"/>
          </a:xfrm>
          <a:prstGeom prst="rect">
            <a:avLst/>
          </a:prstGeom>
          <a:noFill/>
        </p:spPr>
        <p:txBody>
          <a:bodyPr wrap="square" rtlCol="0">
            <a:spAutoFit/>
          </a:bodyPr>
          <a:lstStyle/>
          <a:p>
            <a:r>
              <a:rPr lang="en-US" sz="1400" dirty="0">
                <a:latin typeface="+mj-lt"/>
              </a:rPr>
              <a:t>[ACM SENSYS 2017]</a:t>
            </a:r>
          </a:p>
        </p:txBody>
      </p:sp>
      <p:sp>
        <p:nvSpPr>
          <p:cNvPr id="20" name="TextBox 19">
            <a:extLst>
              <a:ext uri="{FF2B5EF4-FFF2-40B4-BE49-F238E27FC236}">
                <a16:creationId xmlns:a16="http://schemas.microsoft.com/office/drawing/2014/main" id="{5779A4E5-259E-CB90-0F54-4674EB1B195E}"/>
              </a:ext>
            </a:extLst>
          </p:cNvPr>
          <p:cNvSpPr txBox="1"/>
          <p:nvPr/>
        </p:nvSpPr>
        <p:spPr>
          <a:xfrm>
            <a:off x="3824604" y="5926315"/>
            <a:ext cx="1836984" cy="307777"/>
          </a:xfrm>
          <a:prstGeom prst="rect">
            <a:avLst/>
          </a:prstGeom>
          <a:noFill/>
        </p:spPr>
        <p:txBody>
          <a:bodyPr wrap="square" rtlCol="0">
            <a:spAutoFit/>
          </a:bodyPr>
          <a:lstStyle/>
          <a:p>
            <a:r>
              <a:rPr lang="en-US" sz="1400" dirty="0">
                <a:latin typeface="+mj-lt"/>
              </a:rPr>
              <a:t>[ACM MOBISYS 2020]</a:t>
            </a:r>
          </a:p>
        </p:txBody>
      </p:sp>
      <p:sp>
        <p:nvSpPr>
          <p:cNvPr id="21" name="TextBox 20">
            <a:extLst>
              <a:ext uri="{FF2B5EF4-FFF2-40B4-BE49-F238E27FC236}">
                <a16:creationId xmlns:a16="http://schemas.microsoft.com/office/drawing/2014/main" id="{247A119E-A197-163C-08A4-E2B8EA4C830D}"/>
              </a:ext>
            </a:extLst>
          </p:cNvPr>
          <p:cNvSpPr txBox="1"/>
          <p:nvPr/>
        </p:nvSpPr>
        <p:spPr>
          <a:xfrm>
            <a:off x="6634515" y="5926316"/>
            <a:ext cx="1900189" cy="307777"/>
          </a:xfrm>
          <a:prstGeom prst="rect">
            <a:avLst/>
          </a:prstGeom>
          <a:noFill/>
        </p:spPr>
        <p:txBody>
          <a:bodyPr wrap="square" rtlCol="0">
            <a:spAutoFit/>
          </a:bodyPr>
          <a:lstStyle/>
          <a:p>
            <a:r>
              <a:rPr lang="en-US" sz="1400" dirty="0">
                <a:latin typeface="+mj-lt"/>
              </a:rPr>
              <a:t>[ACM MOBICOM 2020]</a:t>
            </a:r>
          </a:p>
        </p:txBody>
      </p:sp>
      <p:sp>
        <p:nvSpPr>
          <p:cNvPr id="22" name="TextBox 21">
            <a:extLst>
              <a:ext uri="{FF2B5EF4-FFF2-40B4-BE49-F238E27FC236}">
                <a16:creationId xmlns:a16="http://schemas.microsoft.com/office/drawing/2014/main" id="{5C5B855F-66F0-F909-A5FA-048F1819DA1B}"/>
              </a:ext>
            </a:extLst>
          </p:cNvPr>
          <p:cNvSpPr txBox="1"/>
          <p:nvPr/>
        </p:nvSpPr>
        <p:spPr>
          <a:xfrm>
            <a:off x="10108341" y="5926314"/>
            <a:ext cx="1688578" cy="307777"/>
          </a:xfrm>
          <a:prstGeom prst="rect">
            <a:avLst/>
          </a:prstGeom>
          <a:noFill/>
        </p:spPr>
        <p:txBody>
          <a:bodyPr wrap="square" rtlCol="0">
            <a:spAutoFit/>
          </a:bodyPr>
          <a:lstStyle/>
          <a:p>
            <a:r>
              <a:rPr lang="en-US" sz="1400" dirty="0">
                <a:latin typeface="+mj-lt"/>
              </a:rPr>
              <a:t>[ACM VLCS 2017]</a:t>
            </a:r>
          </a:p>
        </p:txBody>
      </p:sp>
    </p:spTree>
    <p:extLst>
      <p:ext uri="{BB962C8B-B14F-4D97-AF65-F5344CB8AC3E}">
        <p14:creationId xmlns:p14="http://schemas.microsoft.com/office/powerpoint/2010/main" val="500948894"/>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2AFC04-EEA4-4EAD-82B7-722B26FD681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814" r="-1" b="111"/>
          <a:stretch/>
        </p:blipFill>
        <p:spPr bwMode="auto">
          <a:xfrm>
            <a:off x="2707531" y="2784957"/>
            <a:ext cx="6720331" cy="28449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Fourth quarter of 2020. Arm shipped 4.4 billion Cortex-M processors</a:t>
            </a:r>
          </a:p>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3797204" y="5640001"/>
            <a:ext cx="5872883" cy="338554"/>
          </a:xfrm>
          <a:prstGeom prst="rect">
            <a:avLst/>
          </a:prstGeom>
          <a:noFill/>
        </p:spPr>
        <p:txBody>
          <a:bodyPr wrap="square" rtlCol="0">
            <a:spAutoFit/>
          </a:bodyPr>
          <a:lstStyle/>
          <a:p>
            <a:r>
              <a:rPr lang="en-US" sz="1600" dirty="0">
                <a:latin typeface="+mj-lt"/>
              </a:rPr>
              <a:t>ARM Press Release (Feb 11, 2021) reporting on Fourth Quarter 2020</a:t>
            </a: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40</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1"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Trillion embedded devices will be deployed soon</a:t>
            </a:r>
          </a:p>
        </p:txBody>
      </p:sp>
      <p:sp>
        <p:nvSpPr>
          <p:cNvPr id="2" name="Footer Placeholder 1">
            <a:extLst>
              <a:ext uri="{FF2B5EF4-FFF2-40B4-BE49-F238E27FC236}">
                <a16:creationId xmlns:a16="http://schemas.microsoft.com/office/drawing/2014/main" id="{AFEB1118-67F5-4997-86D8-2AC2D91D6478}"/>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50720910"/>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35" cstate="hqprint">
            <a:extLst>
              <a:ext uri="{28A0092B-C50C-407E-A947-70E740481C1C}">
                <a14:useLocalDpi xmlns:a14="http://schemas.microsoft.com/office/drawing/2010/main"/>
              </a:ext>
            </a:extLst>
          </a:blip>
          <a:srcRect/>
          <a:stretch>
            <a:fillRect/>
          </a:stretch>
        </p:blipFill>
        <p:spPr bwMode="auto">
          <a:xfrm>
            <a:off x="332648" y="993572"/>
            <a:ext cx="8105292" cy="6208152"/>
          </a:xfrm>
          <a:prstGeom prst="rect">
            <a:avLst/>
          </a:prstGeom>
          <a:noFill/>
          <a:ln w="9525">
            <a:noFill/>
            <a:miter lim="800000"/>
            <a:headEnd/>
            <a:tailEnd/>
          </a:ln>
        </p:spPr>
      </p:pic>
      <p:cxnSp>
        <p:nvCxnSpPr>
          <p:cNvPr id="61" name="Straight Connector 60">
            <a:extLst>
              <a:ext uri="{FF2B5EF4-FFF2-40B4-BE49-F238E27FC236}">
                <a16:creationId xmlns:a16="http://schemas.microsoft.com/office/drawing/2014/main" id="{32AAE43F-993C-7F4A-8AD9-DF0CE0D3D579}"/>
              </a:ext>
            </a:extLst>
          </p:cNvPr>
          <p:cNvCxnSpPr>
            <a:cxnSpLocks/>
          </p:cNvCxnSpPr>
          <p:nvPr/>
        </p:nvCxnSpPr>
        <p:spPr>
          <a:xfrm flipV="1">
            <a:off x="7399434" y="3680297"/>
            <a:ext cx="1280197" cy="23213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a:xfrm>
            <a:off x="778536" y="43702"/>
            <a:ext cx="11113293" cy="1325563"/>
          </a:xfrm>
        </p:spPr>
        <p:txBody>
          <a:bodyPr>
            <a:normAutofit/>
          </a:bodyPr>
          <a:lstStyle/>
          <a:p>
            <a:r>
              <a:rPr lang="en-US" sz="4000" dirty="0">
                <a:latin typeface="+mn-lt"/>
              </a:rPr>
              <a:t>Trillion embedded devices will be deployed soon</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a:xfrm>
            <a:off x="8610600" y="6083301"/>
            <a:ext cx="2743200" cy="365125"/>
          </a:xfrm>
        </p:spPr>
        <p:txBody>
          <a:bodyPr/>
          <a:lstStyle/>
          <a:p>
            <a:fld id="{434A358D-2637-E146-A3BD-05BD470B507B}" type="slidenum">
              <a:rPr lang="en-US" smtClean="0"/>
              <a:t>41</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2"/>
            </p:custDataLst>
          </p:nvPr>
        </p:nvPicPr>
        <p:blipFill>
          <a:blip r:embed="rId36" cstate="hqprint">
            <a:extLst>
              <a:ext uri="{28A0092B-C50C-407E-A947-70E740481C1C}">
                <a14:useLocalDpi xmlns:a14="http://schemas.microsoft.com/office/drawing/2010/main"/>
              </a:ext>
            </a:extLst>
          </a:blip>
          <a:srcRect/>
          <a:stretch>
            <a:fillRect/>
          </a:stretch>
        </p:blipFill>
        <p:spPr bwMode="auto">
          <a:xfrm>
            <a:off x="1996375" y="3249284"/>
            <a:ext cx="1346453" cy="1154524"/>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p:nvPr>
            <p:custDataLst>
              <p:tags r:id="rId3"/>
            </p:custDataLst>
          </p:nvPr>
        </p:nvCxnSpPr>
        <p:spPr bwMode="auto">
          <a:xfrm flipV="1">
            <a:off x="2138107" y="1905784"/>
            <a:ext cx="425196"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p:nvPr>
            <p:custDataLst>
              <p:tags r:id="rId4"/>
            </p:custDataLst>
          </p:nvPr>
        </p:nvCxnSpPr>
        <p:spPr bwMode="auto">
          <a:xfrm rot="5400000" flipH="1" flipV="1">
            <a:off x="2421570" y="2968773"/>
            <a:ext cx="708660"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p:nvPr>
            <p:custDataLst>
              <p:tags r:id="rId5"/>
            </p:custDataLst>
          </p:nvPr>
        </p:nvCxnSpPr>
        <p:spPr bwMode="auto">
          <a:xfrm flipV="1">
            <a:off x="3626291" y="2968773"/>
            <a:ext cx="496061" cy="35432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p:nvPr>
            <p:custDataLst>
              <p:tags r:id="rId6"/>
            </p:custDataLst>
          </p:nvPr>
        </p:nvCxnSpPr>
        <p:spPr bwMode="auto">
          <a:xfrm rot="5400000" flipH="1" flipV="1">
            <a:off x="4016054" y="4067194"/>
            <a:ext cx="42519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p:nvPr>
            <p:custDataLst>
              <p:tags r:id="rId7"/>
            </p:custDataLst>
          </p:nvPr>
        </p:nvCxnSpPr>
        <p:spPr bwMode="auto">
          <a:xfrm rot="5400000" flipH="1" flipV="1">
            <a:off x="5610538" y="5165617"/>
            <a:ext cx="212597"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1BF07-A3F0-344D-B967-A731D4236AAD}"/>
              </a:ext>
            </a:extLst>
          </p:cNvPr>
          <p:cNvCxnSpPr>
            <a:cxnSpLocks/>
            <a:endCxn id="36" idx="2"/>
          </p:cNvCxnSpPr>
          <p:nvPr>
            <p:custDataLst>
              <p:tags r:id="rId8"/>
            </p:custDataLst>
          </p:nvPr>
        </p:nvCxnSpPr>
        <p:spPr bwMode="auto">
          <a:xfrm flipV="1">
            <a:off x="6705057" y="4982139"/>
            <a:ext cx="550561" cy="83585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D206E4-9EA9-F84E-B531-ABA22EE59FF2}"/>
              </a:ext>
            </a:extLst>
          </p:cNvPr>
          <p:cNvSpPr txBox="1"/>
          <p:nvPr>
            <p:custDataLst>
              <p:tags r:id="rId9"/>
            </p:custDataLst>
          </p:nvPr>
        </p:nvSpPr>
        <p:spPr bwMode="auto">
          <a:xfrm>
            <a:off x="3531063" y="1362517"/>
            <a:ext cx="217470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Enterprise</a:t>
            </a:r>
          </a:p>
        </p:txBody>
      </p:sp>
      <p:sp>
        <p:nvSpPr>
          <p:cNvPr id="22" name="TextBox 21">
            <a:extLst>
              <a:ext uri="{FF2B5EF4-FFF2-40B4-BE49-F238E27FC236}">
                <a16:creationId xmlns:a16="http://schemas.microsoft.com/office/drawing/2014/main" id="{8A094C88-04A0-6B43-B55B-6F8817E3E827}"/>
              </a:ext>
            </a:extLst>
          </p:cNvPr>
          <p:cNvSpPr txBox="1"/>
          <p:nvPr>
            <p:custDataLst>
              <p:tags r:id="rId10"/>
            </p:custDataLst>
          </p:nvPr>
        </p:nvSpPr>
        <p:spPr bwMode="auto">
          <a:xfrm>
            <a:off x="1737845" y="4833564"/>
            <a:ext cx="1771648"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Company</a:t>
            </a:r>
          </a:p>
        </p:txBody>
      </p:sp>
      <p:sp>
        <p:nvSpPr>
          <p:cNvPr id="23" name="TextBox 22">
            <a:extLst>
              <a:ext uri="{FF2B5EF4-FFF2-40B4-BE49-F238E27FC236}">
                <a16:creationId xmlns:a16="http://schemas.microsoft.com/office/drawing/2014/main" id="{AC56D487-AF77-B641-B46A-08BF7F13C62F}"/>
              </a:ext>
            </a:extLst>
          </p:cNvPr>
          <p:cNvSpPr txBox="1"/>
          <p:nvPr>
            <p:custDataLst>
              <p:tags r:id="rId11"/>
            </p:custDataLst>
          </p:nvPr>
        </p:nvSpPr>
        <p:spPr bwMode="auto">
          <a:xfrm>
            <a:off x="4618208" y="3425481"/>
            <a:ext cx="226948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Professional</a:t>
            </a:r>
          </a:p>
        </p:txBody>
      </p:sp>
      <p:sp>
        <p:nvSpPr>
          <p:cNvPr id="24" name="TextBox 23">
            <a:extLst>
              <a:ext uri="{FF2B5EF4-FFF2-40B4-BE49-F238E27FC236}">
                <a16:creationId xmlns:a16="http://schemas.microsoft.com/office/drawing/2014/main" id="{F24136E6-B2CE-B845-A82C-D9405C09D308}"/>
              </a:ext>
            </a:extLst>
          </p:cNvPr>
          <p:cNvSpPr txBox="1"/>
          <p:nvPr>
            <p:custDataLst>
              <p:tags r:id="rId12"/>
            </p:custDataLst>
          </p:nvPr>
        </p:nvSpPr>
        <p:spPr bwMode="auto">
          <a:xfrm>
            <a:off x="4453121" y="581799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person</a:t>
            </a:r>
          </a:p>
        </p:txBody>
      </p:sp>
      <p:sp>
        <p:nvSpPr>
          <p:cNvPr id="26" name="TextBox 25">
            <a:extLst>
              <a:ext uri="{FF2B5EF4-FFF2-40B4-BE49-F238E27FC236}">
                <a16:creationId xmlns:a16="http://schemas.microsoft.com/office/drawing/2014/main" id="{1AA32F0D-B130-ED4C-BB19-9EAACE4E4611}"/>
              </a:ext>
            </a:extLst>
          </p:cNvPr>
          <p:cNvSpPr txBox="1"/>
          <p:nvPr>
            <p:custDataLst>
              <p:tags r:id="rId13"/>
            </p:custDataLst>
          </p:nvPr>
        </p:nvSpPr>
        <p:spPr bwMode="auto">
          <a:xfrm>
            <a:off x="3070231" y="545367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Family</a:t>
            </a:r>
          </a:p>
        </p:txBody>
      </p:sp>
      <p:sp>
        <p:nvSpPr>
          <p:cNvPr id="27" name="TextBox 26">
            <a:extLst>
              <a:ext uri="{FF2B5EF4-FFF2-40B4-BE49-F238E27FC236}">
                <a16:creationId xmlns:a16="http://schemas.microsoft.com/office/drawing/2014/main" id="{72E20538-7950-4A47-AE52-D865FE5B7ADF}"/>
              </a:ext>
            </a:extLst>
          </p:cNvPr>
          <p:cNvSpPr txBox="1"/>
          <p:nvPr>
            <p:custDataLst>
              <p:tags r:id="rId14"/>
            </p:custDataLst>
          </p:nvPr>
        </p:nvSpPr>
        <p:spPr bwMode="auto">
          <a:xfrm>
            <a:off x="4529304" y="2309962"/>
            <a:ext cx="1838485"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Engineer</a:t>
            </a:r>
          </a:p>
        </p:txBody>
      </p:sp>
      <p:cxnSp>
        <p:nvCxnSpPr>
          <p:cNvPr id="30" name="Straight Connector 29">
            <a:extLst>
              <a:ext uri="{FF2B5EF4-FFF2-40B4-BE49-F238E27FC236}">
                <a16:creationId xmlns:a16="http://schemas.microsoft.com/office/drawing/2014/main" id="{303FC2BC-8AD1-A142-BA84-3414042CEE01}"/>
              </a:ext>
            </a:extLst>
          </p:cNvPr>
          <p:cNvCxnSpPr/>
          <p:nvPr>
            <p:custDataLst>
              <p:tags r:id="rId15"/>
            </p:custDataLst>
          </p:nvPr>
        </p:nvCxnSpPr>
        <p:spPr bwMode="auto">
          <a:xfrm flipV="1">
            <a:off x="5105617" y="4315225"/>
            <a:ext cx="22145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6"/>
            </p:custDataLst>
          </p:nvPr>
        </p:nvPicPr>
        <p:blipFill>
          <a:blip r:embed="rId37"/>
          <a:srcRect/>
          <a:stretch>
            <a:fillRect/>
          </a:stretch>
        </p:blipFill>
        <p:spPr bwMode="auto">
          <a:xfrm>
            <a:off x="3995384" y="2041610"/>
            <a:ext cx="583168" cy="109104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7"/>
            </p:custDataLst>
          </p:nvPr>
        </p:nvPicPr>
        <p:blipFill>
          <a:blip r:embed="rId38" cstate="hqprint">
            <a:extLst>
              <a:ext uri="{28A0092B-C50C-407E-A947-70E740481C1C}">
                <a14:useLocalDpi xmlns:a14="http://schemas.microsoft.com/office/drawing/2010/main"/>
              </a:ext>
            </a:extLst>
          </a:blip>
          <a:srcRect/>
          <a:stretch>
            <a:fillRect/>
          </a:stretch>
        </p:blipFill>
        <p:spPr bwMode="auto">
          <a:xfrm>
            <a:off x="2479615" y="1161148"/>
            <a:ext cx="1216069" cy="91871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8"/>
            </p:custDataLst>
          </p:nvPr>
        </p:nvPicPr>
        <p:blipFill>
          <a:blip r:embed="rId39"/>
          <a:srcRect/>
          <a:stretch>
            <a:fillRect/>
          </a:stretch>
        </p:blipFill>
        <p:spPr bwMode="auto">
          <a:xfrm>
            <a:off x="4967909" y="5191932"/>
            <a:ext cx="629343" cy="423979"/>
          </a:xfrm>
          <a:prstGeom prst="rect">
            <a:avLst/>
          </a:prstGeom>
          <a:noFill/>
          <a:ln w="9525">
            <a:noFill/>
            <a:miter lim="800000"/>
            <a:headEnd/>
            <a:tailEnd/>
          </a:ln>
        </p:spPr>
      </p:pic>
      <p:sp>
        <p:nvSpPr>
          <p:cNvPr id="36" name="TextBox 35">
            <a:extLst>
              <a:ext uri="{FF2B5EF4-FFF2-40B4-BE49-F238E27FC236}">
                <a16:creationId xmlns:a16="http://schemas.microsoft.com/office/drawing/2014/main" id="{2C8F58FA-A264-914C-9D5B-364E908106EE}"/>
              </a:ext>
            </a:extLst>
          </p:cNvPr>
          <p:cNvSpPr txBox="1"/>
          <p:nvPr>
            <p:custDataLst>
              <p:tags r:id="rId19"/>
            </p:custDataLst>
          </p:nvPr>
        </p:nvSpPr>
        <p:spPr bwMode="auto">
          <a:xfrm>
            <a:off x="6415459" y="4348248"/>
            <a:ext cx="1680317"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10’s per person</a:t>
            </a:r>
          </a:p>
        </p:txBody>
      </p:sp>
      <p:sp>
        <p:nvSpPr>
          <p:cNvPr id="37" name="Rectangle 50">
            <a:extLst>
              <a:ext uri="{FF2B5EF4-FFF2-40B4-BE49-F238E27FC236}">
                <a16:creationId xmlns:a16="http://schemas.microsoft.com/office/drawing/2014/main" id="{10459318-B7F2-9F4B-B4B8-24D3570C0E74}"/>
              </a:ext>
            </a:extLst>
          </p:cNvPr>
          <p:cNvSpPr>
            <a:spLocks noChangeArrowheads="1"/>
          </p:cNvSpPr>
          <p:nvPr/>
        </p:nvSpPr>
        <p:spPr bwMode="auto">
          <a:xfrm>
            <a:off x="805410" y="1501254"/>
            <a:ext cx="907501" cy="4928839"/>
          </a:xfrm>
          <a:prstGeom prst="rect">
            <a:avLst/>
          </a:prstGeom>
          <a:solidFill>
            <a:schemeClr val="bg1"/>
          </a:solidFill>
          <a:ln w="9525">
            <a:solidFill>
              <a:schemeClr val="bg1"/>
            </a:solidFill>
            <a:round/>
            <a:headEnd/>
            <a:tailEnd/>
          </a:ln>
        </p:spPr>
        <p:txBody>
          <a:bodyPr>
            <a:prstTxWarp prst="textNoShape">
              <a:avLst/>
            </a:prstTxWarp>
          </a:bodyPr>
          <a:lstStyle/>
          <a:p>
            <a:pPr eaLnBrk="0" hangingPunct="0"/>
            <a:endParaRPr lang="en-US"/>
          </a:p>
        </p:txBody>
      </p:sp>
      <p:sp>
        <p:nvSpPr>
          <p:cNvPr id="38" name="Right Arrow 37">
            <a:extLst>
              <a:ext uri="{FF2B5EF4-FFF2-40B4-BE49-F238E27FC236}">
                <a16:creationId xmlns:a16="http://schemas.microsoft.com/office/drawing/2014/main" id="{BA8EF47B-7CB1-F741-BF51-BF3425E6062F}"/>
              </a:ext>
            </a:extLst>
          </p:cNvPr>
          <p:cNvSpPr/>
          <p:nvPr>
            <p:custDataLst>
              <p:tags r:id="rId20"/>
            </p:custDataLst>
          </p:nvPr>
        </p:nvSpPr>
        <p:spPr bwMode="auto">
          <a:xfrm rot="5400000">
            <a:off x="-576891" y="3279682"/>
            <a:ext cx="3500739" cy="850392"/>
          </a:xfrm>
          <a:prstGeom prst="rightArrow">
            <a:avLst/>
          </a:prstGeom>
          <a:solidFill>
            <a:srgbClr val="FFCC00"/>
          </a:solidFill>
          <a:ln w="38100" cap="flat" cmpd="sng" algn="ctr">
            <a:solidFill>
              <a:schemeClr val="bg1"/>
            </a:solidFill>
            <a:prstDash val="solid"/>
            <a:round/>
            <a:headEnd type="none" w="med" len="med"/>
            <a:tailEnd type="none" w="med" len="med"/>
          </a:ln>
          <a:effectLst/>
        </p:spPr>
        <p:txBody>
          <a:bodyPr lIns="80167" tIns="40084" rIns="80167" bIns="40084" anchor="ctr">
            <a:prstTxWarp prst="textNoShape">
              <a:avLst/>
            </a:prstTxWarp>
          </a:bodyPr>
          <a:lstStyle/>
          <a:p>
            <a:pPr algn="ctr" defTabSz="801668" eaLnBrk="0" fontAlgn="ctr" hangingPunct="0">
              <a:lnSpc>
                <a:spcPct val="80000"/>
              </a:lnSpc>
              <a:spcBef>
                <a:spcPct val="50000"/>
              </a:spcBef>
              <a:buClr>
                <a:srgbClr val="FFFFFF"/>
              </a:buClr>
              <a:buSzPct val="125000"/>
              <a:defRPr/>
            </a:pPr>
            <a:endParaRPr lang="en-US" dirty="0">
              <a:solidFill>
                <a:srgbClr val="1D315B"/>
              </a:solidFill>
              <a:latin typeface="Arial" charset="0"/>
            </a:endParaRPr>
          </a:p>
        </p:txBody>
      </p:sp>
      <p:sp>
        <p:nvSpPr>
          <p:cNvPr id="39" name="TextBox 38">
            <a:extLst>
              <a:ext uri="{FF2B5EF4-FFF2-40B4-BE49-F238E27FC236}">
                <a16:creationId xmlns:a16="http://schemas.microsoft.com/office/drawing/2014/main" id="{6C1154FE-90A3-AB4E-8935-AEDE231697E7}"/>
              </a:ext>
            </a:extLst>
          </p:cNvPr>
          <p:cNvSpPr txBox="1"/>
          <p:nvPr>
            <p:custDataLst>
              <p:tags r:id="rId21"/>
            </p:custDataLst>
          </p:nvPr>
        </p:nvSpPr>
        <p:spPr bwMode="auto">
          <a:xfrm rot="16200000">
            <a:off x="-540533" y="3403677"/>
            <a:ext cx="3471095" cy="327782"/>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b="1" dirty="0">
                <a:latin typeface="Arial" charset="0"/>
              </a:rPr>
              <a:t>log (people per computer)</a:t>
            </a:r>
          </a:p>
        </p:txBody>
      </p:sp>
      <p:sp>
        <p:nvSpPr>
          <p:cNvPr id="40" name="TextBox 39">
            <a:extLst>
              <a:ext uri="{FF2B5EF4-FFF2-40B4-BE49-F238E27FC236}">
                <a16:creationId xmlns:a16="http://schemas.microsoft.com/office/drawing/2014/main" id="{DF6C91B5-FC52-5A46-B1AC-805485750F49}"/>
              </a:ext>
            </a:extLst>
          </p:cNvPr>
          <p:cNvSpPr txBox="1"/>
          <p:nvPr>
            <p:custDataLst>
              <p:tags r:id="rId22"/>
            </p:custDataLst>
          </p:nvPr>
        </p:nvSpPr>
        <p:spPr>
          <a:xfrm>
            <a:off x="1883667" y="4402144"/>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23"/>
            </p:custDataLst>
          </p:nvPr>
        </p:nvSpPr>
        <p:spPr>
          <a:xfrm>
            <a:off x="5099070" y="3149039"/>
            <a:ext cx="1130647"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24"/>
            </p:custDataLst>
          </p:nvPr>
        </p:nvSpPr>
        <p:spPr>
          <a:xfrm>
            <a:off x="4618413" y="2073471"/>
            <a:ext cx="1660267"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25"/>
            </p:custDataLst>
          </p:nvPr>
        </p:nvSpPr>
        <p:spPr>
          <a:xfrm>
            <a:off x="3269444" y="5011689"/>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26"/>
            </p:custDataLst>
          </p:nvPr>
        </p:nvSpPr>
        <p:spPr>
          <a:xfrm>
            <a:off x="3888164" y="1152934"/>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27"/>
            </p:custDataLst>
          </p:nvPr>
        </p:nvSpPr>
        <p:spPr>
          <a:xfrm>
            <a:off x="4632291" y="5582147"/>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28"/>
            </p:custDataLst>
          </p:nvPr>
        </p:nvSpPr>
        <p:spPr>
          <a:xfrm>
            <a:off x="6517512" y="4058163"/>
            <a:ext cx="1616000"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40" cstate="hqprint">
            <a:extLst>
              <a:ext uri="{BEBA8EAE-BF5A-486C-A8C5-ECC9F3942E4B}">
                <a14:imgProps xmlns:a14="http://schemas.microsoft.com/office/drawing/2010/main">
                  <a14:imgLayer r:embed="rId41">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3659798" y="4358957"/>
            <a:ext cx="632604" cy="567413"/>
          </a:xfrm>
          <a:prstGeom prst="rect">
            <a:avLst/>
          </a:prstGeom>
          <a:noFill/>
          <a:extLst>
            <a:ext uri="{909E8E84-426E-40DD-AFC4-6F175D3DCCD1}">
              <a14:hiddenFill xmlns:a14="http://schemas.microsoft.com/office/drawing/2010/main">
                <a:solidFill>
                  <a:srgbClr val="FFFFFF"/>
                </a:solidFill>
              </a14:hiddenFill>
            </a:ext>
          </a:extLst>
        </p:spPr>
      </p:pic>
      <p:sp>
        <p:nvSpPr>
          <p:cNvPr id="48" name="5-Point Star 47">
            <a:extLst>
              <a:ext uri="{FF2B5EF4-FFF2-40B4-BE49-F238E27FC236}">
                <a16:creationId xmlns:a16="http://schemas.microsoft.com/office/drawing/2014/main" id="{ABE2F3E3-2A5E-1A4E-9B87-F783957148C0}"/>
              </a:ext>
            </a:extLst>
          </p:cNvPr>
          <p:cNvSpPr/>
          <p:nvPr/>
        </p:nvSpPr>
        <p:spPr>
          <a:xfrm>
            <a:off x="7313398" y="6042941"/>
            <a:ext cx="113881" cy="11388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b="1">
              <a:ln w="10160">
                <a:solidFill>
                  <a:schemeClr val="bg1"/>
                </a:solidFill>
                <a:prstDash val="solid"/>
              </a:ln>
              <a:solidFill>
                <a:srgbClr val="FFFFFF"/>
              </a:solidFill>
              <a:effectLst>
                <a:outerShdw blurRad="38100" dist="22860" dir="5400000" algn="tl" rotWithShape="0">
                  <a:srgbClr val="000000">
                    <a:alpha val="30000"/>
                  </a:srgbClr>
                </a:outerShdw>
              </a:effectLst>
            </a:endParaRPr>
          </a:p>
        </p:txBody>
      </p:sp>
      <p:cxnSp>
        <p:nvCxnSpPr>
          <p:cNvPr id="49" name="Straight Connector 48">
            <a:extLst>
              <a:ext uri="{FF2B5EF4-FFF2-40B4-BE49-F238E27FC236}">
                <a16:creationId xmlns:a16="http://schemas.microsoft.com/office/drawing/2014/main" id="{250CC057-C9F7-B646-8D3F-B52C53F2365B}"/>
              </a:ext>
            </a:extLst>
          </p:cNvPr>
          <p:cNvCxnSpPr>
            <a:cxnSpLocks/>
          </p:cNvCxnSpPr>
          <p:nvPr/>
        </p:nvCxnSpPr>
        <p:spPr>
          <a:xfrm>
            <a:off x="6771435" y="5914546"/>
            <a:ext cx="477549" cy="1504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42" cstate="hqprint">
            <a:extLst>
              <a:ext uri="{BEBA8EAE-BF5A-486C-A8C5-ECC9F3942E4B}">
                <a14:imgProps xmlns:a14="http://schemas.microsoft.com/office/drawing/2010/main">
                  <a14:imgLayer r:embed="rId43">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6307681" y="5086743"/>
            <a:ext cx="952732" cy="97040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B79F48E-AB04-7A4D-8111-18BD566353DD}"/>
              </a:ext>
            </a:extLst>
          </p:cNvPr>
          <p:cNvSpPr txBox="1"/>
          <p:nvPr>
            <p:custDataLst>
              <p:tags r:id="rId29"/>
            </p:custDataLst>
          </p:nvPr>
        </p:nvSpPr>
        <p:spPr bwMode="auto">
          <a:xfrm>
            <a:off x="8046038" y="3215083"/>
            <a:ext cx="3207517"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100 – 1000’s per person</a:t>
            </a:r>
          </a:p>
        </p:txBody>
      </p:sp>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30"/>
            </p:custDataLst>
          </p:nvPr>
        </p:nvPicPr>
        <p:blipFill>
          <a:blip r:embed="rId44" cstate="print">
            <a:extLst>
              <a:ext uri="{28A0092B-C50C-407E-A947-70E740481C1C}">
                <a14:useLocalDpi xmlns:a14="http://schemas.microsoft.com/office/drawing/2010/main"/>
              </a:ext>
            </a:extLst>
          </a:blip>
          <a:srcRect/>
          <a:stretch>
            <a:fillRect/>
          </a:stretch>
        </p:blipFill>
        <p:spPr bwMode="auto">
          <a:xfrm>
            <a:off x="5305515" y="3749602"/>
            <a:ext cx="818540" cy="756528"/>
          </a:xfrm>
          <a:prstGeom prst="rect">
            <a:avLst/>
          </a:prstGeom>
          <a:noFill/>
          <a:ln w="9525">
            <a:noFill/>
            <a:miter lim="800000"/>
            <a:headEnd/>
            <a:tailEnd/>
          </a:ln>
        </p:spPr>
      </p:pic>
      <p:cxnSp>
        <p:nvCxnSpPr>
          <p:cNvPr id="62" name="Straight Connector 61">
            <a:extLst>
              <a:ext uri="{FF2B5EF4-FFF2-40B4-BE49-F238E27FC236}">
                <a16:creationId xmlns:a16="http://schemas.microsoft.com/office/drawing/2014/main" id="{42179F36-35F1-2D47-B1CF-BFEE203B2324}"/>
              </a:ext>
            </a:extLst>
          </p:cNvPr>
          <p:cNvCxnSpPr>
            <a:cxnSpLocks/>
          </p:cNvCxnSpPr>
          <p:nvPr/>
        </p:nvCxnSpPr>
        <p:spPr>
          <a:xfrm flipV="1">
            <a:off x="7448061" y="5469796"/>
            <a:ext cx="1195955" cy="6767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3AE3DD3D-B51A-3040-8744-C04C3DF295B4}"/>
              </a:ext>
            </a:extLst>
          </p:cNvPr>
          <p:cNvSpPr txBox="1"/>
          <p:nvPr>
            <p:custDataLst>
              <p:tags r:id="rId31"/>
            </p:custDataLst>
          </p:nvPr>
        </p:nvSpPr>
        <p:spPr>
          <a:xfrm>
            <a:off x="8437940" y="2848243"/>
            <a:ext cx="2269067" cy="406265"/>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400" b="1" dirty="0">
                <a:solidFill>
                  <a:schemeClr val="tx2"/>
                </a:solidFill>
                <a:latin typeface="Segoe UI Semilight" panose="020B0402040204020203" pitchFamily="34" charset="0"/>
                <a:cs typeface="Segoe UI Semilight" panose="020B0402040204020203" pitchFamily="34" charset="0"/>
              </a:rPr>
              <a:t>Smart Dust</a:t>
            </a:r>
          </a:p>
        </p:txBody>
      </p:sp>
      <p:pic>
        <p:nvPicPr>
          <p:cNvPr id="52" name="Picture 51" descr="m3_crop_1000x378.pdf">
            <a:extLst>
              <a:ext uri="{FF2B5EF4-FFF2-40B4-BE49-F238E27FC236}">
                <a16:creationId xmlns:a16="http://schemas.microsoft.com/office/drawing/2014/main" id="{D6CCD9B2-F689-A24B-BCE3-BAA4B6052A38}"/>
              </a:ext>
            </a:extLst>
          </p:cNvPr>
          <p:cNvPicPr>
            <a:picLocks noChangeAspect="1"/>
          </p:cNvPicPr>
          <p:nvPr/>
        </p:nvPicPr>
        <p:blipFill rotWithShape="1">
          <a:blip r:embed="rId45" cstate="hqprint">
            <a:extLst>
              <a:ext uri="{28A0092B-C50C-407E-A947-70E740481C1C}">
                <a14:useLocalDpi xmlns:a14="http://schemas.microsoft.com/office/drawing/2010/main"/>
              </a:ext>
            </a:extLst>
          </a:blip>
          <a:srcRect/>
          <a:stretch/>
        </p:blipFill>
        <p:spPr>
          <a:xfrm>
            <a:off x="8668348" y="3685317"/>
            <a:ext cx="2286045" cy="1784479"/>
          </a:xfrm>
          <a:prstGeom prst="rect">
            <a:avLst/>
          </a:prstGeom>
          <a:ln w="25400">
            <a:solidFill>
              <a:schemeClr val="tx1"/>
            </a:solidFill>
          </a:ln>
        </p:spPr>
      </p:pic>
      <p:sp>
        <p:nvSpPr>
          <p:cNvPr id="55" name="Rectangle 54">
            <a:extLst>
              <a:ext uri="{FF2B5EF4-FFF2-40B4-BE49-F238E27FC236}">
                <a16:creationId xmlns:a16="http://schemas.microsoft.com/office/drawing/2014/main" id="{B2C65D24-341B-464A-882C-0CD9E872F238}"/>
              </a:ext>
            </a:extLst>
          </p:cNvPr>
          <p:cNvSpPr/>
          <p:nvPr/>
        </p:nvSpPr>
        <p:spPr>
          <a:xfrm>
            <a:off x="7490282" y="1086309"/>
            <a:ext cx="4358888" cy="1528945"/>
          </a:xfrm>
          <a:prstGeom prst="rect">
            <a:avLst/>
          </a:prstGeom>
        </p:spPr>
        <p:txBody>
          <a:bodyPr wrap="square">
            <a:spAutoFit/>
          </a:bodyPr>
          <a:lstStyle/>
          <a:p>
            <a:pPr eaLnBrk="0" hangingPunct="0">
              <a:defRPr/>
            </a:pPr>
            <a:r>
              <a:rPr lang="ja-JP" altLang="en-US" sz="1867" i="1" dirty="0">
                <a:solidFill>
                  <a:srgbClr val="CC0000"/>
                </a:solidFill>
              </a:rPr>
              <a:t>“</a:t>
            </a:r>
            <a:r>
              <a:rPr lang="en-US" altLang="ja-JP" sz="1867" i="1" dirty="0">
                <a:solidFill>
                  <a:srgbClr val="CC0000"/>
                </a:solidFill>
              </a:rPr>
              <a:t>Roughly every decade a new, lower priced computer class forms based on a new programming platform, network, and interface resulting in new usage and the establishment of a new industry.</a:t>
            </a:r>
            <a:r>
              <a:rPr lang="ja-JP" altLang="en-US" sz="1867" i="1" dirty="0">
                <a:solidFill>
                  <a:srgbClr val="CC0000"/>
                </a:solidFill>
              </a:rPr>
              <a:t>”</a:t>
            </a:r>
            <a:endParaRPr lang="en-US" sz="1867" i="1" dirty="0">
              <a:solidFill>
                <a:srgbClr val="CC0000"/>
              </a:solidFill>
            </a:endParaRPr>
          </a:p>
        </p:txBody>
      </p:sp>
      <p:sp>
        <p:nvSpPr>
          <p:cNvPr id="56" name="TextBox 55">
            <a:extLst>
              <a:ext uri="{FF2B5EF4-FFF2-40B4-BE49-F238E27FC236}">
                <a16:creationId xmlns:a16="http://schemas.microsoft.com/office/drawing/2014/main" id="{8622A73B-5ECC-6647-9DE2-665F95511E38}"/>
              </a:ext>
            </a:extLst>
          </p:cNvPr>
          <p:cNvSpPr txBox="1"/>
          <p:nvPr>
            <p:custDataLst>
              <p:tags r:id="rId32"/>
            </p:custDataLst>
          </p:nvPr>
        </p:nvSpPr>
        <p:spPr>
          <a:xfrm>
            <a:off x="7173499" y="2581115"/>
            <a:ext cx="4674176" cy="336567"/>
          </a:xfrm>
          <a:prstGeom prst="rect">
            <a:avLst/>
          </a:prstGeom>
          <a:noFill/>
        </p:spPr>
        <p:txBody>
          <a:bodyPr wrap="square">
            <a:prstTxWarp prst="textNoShape">
              <a:avLst/>
            </a:prstTxWarp>
            <a:spAutoFit/>
          </a:bodyPr>
          <a:lstStyle/>
          <a:p>
            <a:pPr algn="ctr" eaLnBrk="0" fontAlgn="ctr" hangingPunct="0">
              <a:lnSpc>
                <a:spcPct val="80000"/>
              </a:lnSpc>
              <a:spcBef>
                <a:spcPct val="50000"/>
              </a:spcBef>
              <a:buClr>
                <a:srgbClr val="FFFFFF"/>
              </a:buClr>
              <a:buSzPct val="125000"/>
              <a:buFont typeface="Wingdings" pitchFamily="1" charset="2"/>
              <a:buNone/>
            </a:pPr>
            <a:r>
              <a:rPr lang="en-US" sz="1867" b="1" dirty="0">
                <a:solidFill>
                  <a:srgbClr val="1D315B"/>
                </a:solidFill>
                <a:latin typeface="Arial" pitchFamily="1" charset="0"/>
              </a:rPr>
              <a:t>[Bell et al. </a:t>
            </a:r>
            <a:r>
              <a:rPr lang="en-US" sz="1867" b="1" i="1" dirty="0">
                <a:solidFill>
                  <a:srgbClr val="1D315B"/>
                </a:solidFill>
                <a:latin typeface="Arial" pitchFamily="1" charset="0"/>
              </a:rPr>
              <a:t>Computer, 1972</a:t>
            </a:r>
            <a:r>
              <a:rPr lang="en-US" sz="1867" b="1" dirty="0">
                <a:solidFill>
                  <a:srgbClr val="1D315B"/>
                </a:solidFill>
                <a:latin typeface="Arial" pitchFamily="1" charset="0"/>
              </a:rPr>
              <a:t>, ACM, 2008]</a:t>
            </a:r>
          </a:p>
        </p:txBody>
      </p:sp>
      <p:sp>
        <p:nvSpPr>
          <p:cNvPr id="53" name="Footer Placeholder 1">
            <a:extLst>
              <a:ext uri="{FF2B5EF4-FFF2-40B4-BE49-F238E27FC236}">
                <a16:creationId xmlns:a16="http://schemas.microsoft.com/office/drawing/2014/main" id="{DE29494F-BCC8-CD08-A1CF-43A2E2400DAB}"/>
              </a:ext>
            </a:extLst>
          </p:cNvPr>
          <p:cNvSpPr>
            <a:spLocks noGrp="1"/>
          </p:cNvSpPr>
          <p:nvPr>
            <p:ph type="ftr" sz="quarter" idx="11"/>
          </p:nvPr>
        </p:nvSpPr>
        <p:spPr>
          <a:xfrm>
            <a:off x="3354525" y="6520674"/>
            <a:ext cx="6325974" cy="365125"/>
          </a:xfrm>
        </p:spPr>
        <p:txBody>
          <a:bodyPr/>
          <a:lstStyle/>
          <a:p>
            <a:r>
              <a:rPr lang="sv-SE" sz="1200" dirty="0" err="1"/>
              <a:t>Courtesy</a:t>
            </a:r>
            <a:r>
              <a:rPr lang="sv-SE" sz="1200" dirty="0"/>
              <a:t>: From a </a:t>
            </a:r>
            <a:r>
              <a:rPr lang="sv-SE" sz="1200" dirty="0" err="1"/>
              <a:t>course</a:t>
            </a:r>
            <a:r>
              <a:rPr lang="sv-SE" sz="1200" dirty="0"/>
              <a:t> </a:t>
            </a:r>
            <a:r>
              <a:rPr lang="sv-SE" sz="1200" dirty="0" err="1"/>
              <a:t>offered</a:t>
            </a:r>
            <a:r>
              <a:rPr lang="sv-SE" sz="1200" dirty="0"/>
              <a:t> by Pat </a:t>
            </a:r>
            <a:r>
              <a:rPr lang="sv-SE" sz="1200" dirty="0" err="1"/>
              <a:t>Pannuto</a:t>
            </a:r>
            <a:r>
              <a:rPr lang="sv-SE" sz="1200" dirty="0"/>
              <a:t> (University </a:t>
            </a:r>
            <a:r>
              <a:rPr lang="sv-SE" sz="1200" dirty="0" err="1"/>
              <a:t>of</a:t>
            </a:r>
            <a:r>
              <a:rPr lang="sv-SE" sz="1200" dirty="0"/>
              <a:t> California, San Diego)</a:t>
            </a:r>
          </a:p>
        </p:txBody>
      </p:sp>
    </p:spTree>
    <p:extLst>
      <p:ext uri="{BB962C8B-B14F-4D97-AF65-F5344CB8AC3E}">
        <p14:creationId xmlns:p14="http://schemas.microsoft.com/office/powerpoint/2010/main" val="7799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6" grpId="0"/>
      <p:bldP spid="27" grpId="0"/>
      <p:bldP spid="36" grpId="0"/>
      <p:bldP spid="37" grpId="0" animBg="1"/>
      <p:bldP spid="38" grpId="0" animBg="1"/>
      <p:bldP spid="39"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Where are we right now?</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42</a:t>
            </a:fld>
            <a:endParaRPr lang="sv-SE" dirty="0"/>
          </a:p>
        </p:txBody>
      </p:sp>
      <p:pic>
        <p:nvPicPr>
          <p:cNvPr id="6" name="Picture 5" descr="A picture containing person, electronics, close&#10;&#10;Description automatically generated">
            <a:extLst>
              <a:ext uri="{FF2B5EF4-FFF2-40B4-BE49-F238E27FC236}">
                <a16:creationId xmlns:a16="http://schemas.microsoft.com/office/drawing/2014/main" id="{DCDF1921-F823-608D-3FF1-B3879D70EB5C}"/>
              </a:ext>
            </a:extLst>
          </p:cNvPr>
          <p:cNvPicPr>
            <a:picLocks noChangeAspect="1"/>
          </p:cNvPicPr>
          <p:nvPr/>
        </p:nvPicPr>
        <p:blipFill>
          <a:blip r:embed="rId2"/>
          <a:stretch>
            <a:fillRect/>
          </a:stretch>
        </p:blipFill>
        <p:spPr>
          <a:xfrm>
            <a:off x="6238886" y="1624018"/>
            <a:ext cx="3447402" cy="2084857"/>
          </a:xfrm>
          <a:prstGeom prst="rect">
            <a:avLst/>
          </a:prstGeom>
        </p:spPr>
      </p:pic>
      <p:pic>
        <p:nvPicPr>
          <p:cNvPr id="9" name="Picture 8" descr="A picture containing stationary, pencil, dark, cloudy&#10;&#10;Description automatically generated">
            <a:extLst>
              <a:ext uri="{FF2B5EF4-FFF2-40B4-BE49-F238E27FC236}">
                <a16:creationId xmlns:a16="http://schemas.microsoft.com/office/drawing/2014/main" id="{8F995991-2D83-D074-CF27-E29B243B5500}"/>
              </a:ext>
            </a:extLst>
          </p:cNvPr>
          <p:cNvPicPr>
            <a:picLocks noChangeAspect="1"/>
          </p:cNvPicPr>
          <p:nvPr/>
        </p:nvPicPr>
        <p:blipFill>
          <a:blip r:embed="rId3"/>
          <a:stretch>
            <a:fillRect/>
          </a:stretch>
        </p:blipFill>
        <p:spPr>
          <a:xfrm>
            <a:off x="2157658" y="1632564"/>
            <a:ext cx="3127285" cy="2084857"/>
          </a:xfrm>
          <a:prstGeom prst="rect">
            <a:avLst/>
          </a:prstGeom>
        </p:spPr>
      </p:pic>
      <p:pic>
        <p:nvPicPr>
          <p:cNvPr id="11" name="Picture 10" descr="A pair of black sunglasses&#10;&#10;Description automatically generated with medium confidence">
            <a:extLst>
              <a:ext uri="{FF2B5EF4-FFF2-40B4-BE49-F238E27FC236}">
                <a16:creationId xmlns:a16="http://schemas.microsoft.com/office/drawing/2014/main" id="{6842E0BD-978A-2E1F-CDB3-196C5B33DCE3}"/>
              </a:ext>
            </a:extLst>
          </p:cNvPr>
          <p:cNvPicPr>
            <a:picLocks noChangeAspect="1"/>
          </p:cNvPicPr>
          <p:nvPr/>
        </p:nvPicPr>
        <p:blipFill>
          <a:blip r:embed="rId4"/>
          <a:stretch>
            <a:fillRect/>
          </a:stretch>
        </p:blipFill>
        <p:spPr>
          <a:xfrm>
            <a:off x="3836112" y="4021924"/>
            <a:ext cx="4206173" cy="2334426"/>
          </a:xfrm>
          <a:prstGeom prst="rect">
            <a:avLst/>
          </a:prstGeom>
        </p:spPr>
      </p:pic>
    </p:spTree>
    <p:extLst>
      <p:ext uri="{BB962C8B-B14F-4D97-AF65-F5344CB8AC3E}">
        <p14:creationId xmlns:p14="http://schemas.microsoft.com/office/powerpoint/2010/main" val="1787156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899E-7B56-CB41-A64E-3311231CC77B}"/>
              </a:ext>
            </a:extLst>
          </p:cNvPr>
          <p:cNvSpPr>
            <a:spLocks noGrp="1"/>
          </p:cNvSpPr>
          <p:nvPr>
            <p:ph type="title"/>
          </p:nvPr>
        </p:nvSpPr>
        <p:spPr>
          <a:xfrm>
            <a:off x="412337" y="105625"/>
            <a:ext cx="11160617" cy="1325563"/>
          </a:xfrm>
        </p:spPr>
        <p:txBody>
          <a:bodyPr/>
          <a:lstStyle/>
          <a:p>
            <a:r>
              <a:rPr lang="en-US" dirty="0"/>
              <a:t>Word of caution: Mind the hype</a:t>
            </a:r>
          </a:p>
        </p:txBody>
      </p:sp>
      <p:sp>
        <p:nvSpPr>
          <p:cNvPr id="4" name="Slide Number Placeholder 3">
            <a:extLst>
              <a:ext uri="{FF2B5EF4-FFF2-40B4-BE49-F238E27FC236}">
                <a16:creationId xmlns:a16="http://schemas.microsoft.com/office/drawing/2014/main" id="{FA14EE83-F74C-384A-A89D-97A1CCC66F32}"/>
              </a:ext>
            </a:extLst>
          </p:cNvPr>
          <p:cNvSpPr>
            <a:spLocks noGrp="1"/>
          </p:cNvSpPr>
          <p:nvPr>
            <p:ph type="sldNum" sz="quarter" idx="12"/>
          </p:nvPr>
        </p:nvSpPr>
        <p:spPr/>
        <p:txBody>
          <a:bodyPr/>
          <a:lstStyle/>
          <a:p>
            <a:fld id="{434A358D-2637-E146-A3BD-05BD470B507B}" type="slidenum">
              <a:rPr lang="en-US" smtClean="0"/>
              <a:t>43</a:t>
            </a:fld>
            <a:endParaRPr lang="en-US"/>
          </a:p>
        </p:txBody>
      </p:sp>
      <p:pic>
        <p:nvPicPr>
          <p:cNvPr id="6" name="Picture 4" descr="Gartner Hype Cycle for Emerging Technologies, 2017">
            <a:extLst>
              <a:ext uri="{FF2B5EF4-FFF2-40B4-BE49-F238E27FC236}">
                <a16:creationId xmlns:a16="http://schemas.microsoft.com/office/drawing/2014/main" id="{E6A16895-372D-C2E2-4145-99C8765D4C5F}"/>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186324" y="1768655"/>
            <a:ext cx="5806321" cy="40917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artner Hype Cycle for Emerging Technologies, 2018">
            <a:extLst>
              <a:ext uri="{FF2B5EF4-FFF2-40B4-BE49-F238E27FC236}">
                <a16:creationId xmlns:a16="http://schemas.microsoft.com/office/drawing/2014/main" id="{25A23765-CD9A-BA7B-8975-FFAD7DD5CD5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4042" t="4005" r="4784" b="19285"/>
          <a:stretch/>
        </p:blipFill>
        <p:spPr bwMode="auto">
          <a:xfrm>
            <a:off x="6199357" y="1773096"/>
            <a:ext cx="5741534" cy="408447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
            <a:extLst>
              <a:ext uri="{FF2B5EF4-FFF2-40B4-BE49-F238E27FC236}">
                <a16:creationId xmlns:a16="http://schemas.microsoft.com/office/drawing/2014/main" id="{277812B8-B847-17A6-4D41-E2FE3B578F1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7137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3045" y="3151634"/>
            <a:ext cx="8745910" cy="1659112"/>
          </a:xfrm>
        </p:spPr>
        <p:txBody>
          <a:bodyPr>
            <a:normAutofit/>
          </a:bodyPr>
          <a:lstStyle/>
          <a:p>
            <a:pPr marL="0" indent="0" algn="ctr">
              <a:buNone/>
            </a:pPr>
            <a:r>
              <a:rPr lang="en-US" sz="4800" dirty="0"/>
              <a:t>Mark Weiser Vision for </a:t>
            </a:r>
            <a:r>
              <a:rPr lang="en-US" sz="4800" dirty="0" err="1"/>
              <a:t>Ubiquitious</a:t>
            </a:r>
            <a:r>
              <a:rPr lang="en-US" sz="4800" dirty="0"/>
              <a:t> Computing</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44</a:t>
            </a:fld>
            <a:endParaRPr lang="sv-SE"/>
          </a:p>
        </p:txBody>
      </p:sp>
    </p:spTree>
    <p:extLst>
      <p:ext uri="{BB962C8B-B14F-4D97-AF65-F5344CB8AC3E}">
        <p14:creationId xmlns:p14="http://schemas.microsoft.com/office/powerpoint/2010/main" val="1736461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normAutofit/>
          </a:bodyPr>
          <a:lstStyle/>
          <a:p>
            <a:r>
              <a:rPr lang="en-US" sz="4000"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45</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747750" y="1690687"/>
            <a:ext cx="6772166" cy="2499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Mark Weiser (1952 – 1999)</a:t>
            </a:r>
          </a:p>
          <a:p>
            <a:pPr lvl="1"/>
            <a:r>
              <a:rPr lang="en-US" dirty="0">
                <a:latin typeface="+mj-lt"/>
              </a:rPr>
              <a:t>PhD (University of Michigan), CTO at Xerox PARC</a:t>
            </a:r>
          </a:p>
          <a:p>
            <a:pPr lvl="1"/>
            <a:r>
              <a:rPr lang="en-US" dirty="0">
                <a:latin typeface="+mj-lt"/>
              </a:rPr>
              <a:t>Considered “Father” of ubiquitous computing</a:t>
            </a:r>
          </a:p>
          <a:p>
            <a:pPr lvl="1"/>
            <a:r>
              <a:rPr lang="en-US" dirty="0">
                <a:latin typeface="+mj-lt"/>
              </a:rPr>
              <a:t>He is a highly influential figure in the area</a:t>
            </a:r>
          </a:p>
          <a:p>
            <a:r>
              <a:rPr lang="en-US" dirty="0">
                <a:latin typeface="+mj-lt"/>
              </a:rPr>
              <a:t>What is </a:t>
            </a:r>
            <a:r>
              <a:rPr lang="en-US" b="1" dirty="0">
                <a:latin typeface="+mj-lt"/>
              </a:rPr>
              <a:t>ubiquitous</a:t>
            </a:r>
            <a:r>
              <a:rPr lang="en-US" dirty="0">
                <a:latin typeface="+mj-lt"/>
              </a:rPr>
              <a:t> computing?</a:t>
            </a:r>
          </a:p>
          <a:p>
            <a:endParaRPr lang="en-US" dirty="0">
              <a:latin typeface="+mj-lt"/>
            </a:endParaRPr>
          </a:p>
          <a:p>
            <a:pPr marL="0" indent="0">
              <a:buFont typeface="Arial" panose="020B0604020202020204" pitchFamily="34" charset="0"/>
              <a:buNone/>
            </a:pPr>
            <a:endParaRPr lang="en-US" dirty="0">
              <a:latin typeface="+mj-lt"/>
            </a:endParaRPr>
          </a:p>
        </p:txBody>
      </p:sp>
      <p:pic>
        <p:nvPicPr>
          <p:cNvPr id="8" name="Picture 7">
            <a:extLst>
              <a:ext uri="{FF2B5EF4-FFF2-40B4-BE49-F238E27FC236}">
                <a16:creationId xmlns:a16="http://schemas.microsoft.com/office/drawing/2014/main" id="{B91AFEF3-8F7F-4728-CAE0-8594823E54C1}"/>
              </a:ext>
            </a:extLst>
          </p:cNvPr>
          <p:cNvPicPr>
            <a:picLocks noChangeAspect="1"/>
          </p:cNvPicPr>
          <p:nvPr/>
        </p:nvPicPr>
        <p:blipFill>
          <a:blip r:embed="rId2"/>
          <a:stretch>
            <a:fillRect/>
          </a:stretch>
        </p:blipFill>
        <p:spPr>
          <a:xfrm>
            <a:off x="7610366" y="1690687"/>
            <a:ext cx="4155364" cy="4155364"/>
          </a:xfrm>
          <a:prstGeom prst="rect">
            <a:avLst/>
          </a:prstGeom>
        </p:spPr>
      </p:pic>
    </p:spTree>
    <p:extLst>
      <p:ext uri="{BB962C8B-B14F-4D97-AF65-F5344CB8AC3E}">
        <p14:creationId xmlns:p14="http://schemas.microsoft.com/office/powerpoint/2010/main" val="2693074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a:xfrm>
            <a:off x="683955" y="419716"/>
            <a:ext cx="10515600" cy="1325563"/>
          </a:xfrm>
        </p:spPr>
        <p:txBody>
          <a:bodyPr>
            <a:normAutofit/>
          </a:bodyPr>
          <a:lstStyle/>
          <a:p>
            <a:r>
              <a:rPr lang="en-US" sz="4000"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46</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683955" y="1850066"/>
            <a:ext cx="6347709" cy="2872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mj-lt"/>
              </a:rPr>
              <a:t>“</a:t>
            </a:r>
            <a:r>
              <a:rPr lang="en-SG" sz="2400" dirty="0">
                <a:latin typeface="+mj-lt"/>
              </a:rPr>
              <a:t>Ubiquitous computing names the third wave in computing, just now beginning. First were mainframes, each shared by lots of people. Now we are in the personal computing era, person and machine staring uneasily at each other across the desktop. Next comes ubiquitous computing, or the age of calm technology, when technology recedes into the background of our lives.”</a:t>
            </a:r>
            <a:endParaRPr lang="en-US" sz="2400" dirty="0">
              <a:latin typeface="+mj-lt"/>
            </a:endParaRPr>
          </a:p>
          <a:p>
            <a:pPr lvl="1"/>
            <a:endParaRPr lang="en-US" dirty="0">
              <a:latin typeface="+mj-lt"/>
            </a:endParaRPr>
          </a:p>
          <a:p>
            <a:endParaRPr lang="en-US" dirty="0">
              <a:latin typeface="+mj-lt"/>
            </a:endParaRPr>
          </a:p>
          <a:p>
            <a:pPr marL="0" indent="0">
              <a:buFont typeface="Arial" panose="020B0604020202020204" pitchFamily="34" charset="0"/>
              <a:buNone/>
            </a:pPr>
            <a:endParaRPr lang="en-US" dirty="0">
              <a:latin typeface="+mj-lt"/>
            </a:endParaRPr>
          </a:p>
        </p:txBody>
      </p:sp>
      <p:pic>
        <p:nvPicPr>
          <p:cNvPr id="6" name="Picture 5">
            <a:extLst>
              <a:ext uri="{FF2B5EF4-FFF2-40B4-BE49-F238E27FC236}">
                <a16:creationId xmlns:a16="http://schemas.microsoft.com/office/drawing/2014/main" id="{4EDBEFB0-CBFF-CA2F-8185-ED0AA1620FA0}"/>
              </a:ext>
            </a:extLst>
          </p:cNvPr>
          <p:cNvPicPr>
            <a:picLocks noChangeAspect="1"/>
          </p:cNvPicPr>
          <p:nvPr/>
        </p:nvPicPr>
        <p:blipFill>
          <a:blip r:embed="rId2"/>
          <a:stretch>
            <a:fillRect/>
          </a:stretch>
        </p:blipFill>
        <p:spPr>
          <a:xfrm>
            <a:off x="7610366" y="1690687"/>
            <a:ext cx="4155364" cy="4155364"/>
          </a:xfrm>
          <a:prstGeom prst="rect">
            <a:avLst/>
          </a:prstGeom>
        </p:spPr>
      </p:pic>
    </p:spTree>
    <p:extLst>
      <p:ext uri="{BB962C8B-B14F-4D97-AF65-F5344CB8AC3E}">
        <p14:creationId xmlns:p14="http://schemas.microsoft.com/office/powerpoint/2010/main" val="3556086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47</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540452" y="1825367"/>
            <a:ext cx="11111096" cy="4329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“The most profound technologies are those that disappear”</a:t>
            </a:r>
          </a:p>
          <a:p>
            <a:pPr lvl="1"/>
            <a:r>
              <a:rPr lang="en-US" dirty="0">
                <a:latin typeface="+mj-lt"/>
              </a:rPr>
              <a:t>”Products…that do not require active attention”</a:t>
            </a:r>
          </a:p>
          <a:p>
            <a:pPr lvl="1"/>
            <a:r>
              <a:rPr lang="en-US" dirty="0">
                <a:latin typeface="+mj-lt"/>
              </a:rPr>
              <a:t>“Whenever people learn something sufficiently well, they cease to be aware of it”</a:t>
            </a:r>
          </a:p>
          <a:p>
            <a:pPr lvl="1"/>
            <a:r>
              <a:rPr lang="en-US" dirty="0">
                <a:latin typeface="+mj-lt"/>
              </a:rPr>
              <a:t>“[Computers will become invisible and] people will simply use them unconsciously to accomplish everyday tasks”</a:t>
            </a:r>
          </a:p>
          <a:p>
            <a:pPr lvl="1"/>
            <a:r>
              <a:rPr lang="en-US" dirty="0">
                <a:latin typeface="+mj-lt"/>
              </a:rPr>
              <a:t>“[R]</a:t>
            </a:r>
            <a:r>
              <a:rPr lang="en-US" dirty="0" err="1">
                <a:latin typeface="+mj-lt"/>
              </a:rPr>
              <a:t>ather</a:t>
            </a:r>
            <a:r>
              <a:rPr lang="en-US" dirty="0">
                <a:latin typeface="+mj-lt"/>
              </a:rPr>
              <a:t> than being a tool through which we work, and thus disappearing from our awareness, the computer too often remains the focus of attention”</a:t>
            </a:r>
          </a:p>
          <a:p>
            <a:r>
              <a:rPr lang="en-US" dirty="0">
                <a:latin typeface="+mj-lt"/>
              </a:rPr>
              <a:t>“Applications are of course the whole point of ubiquitous computing”</a:t>
            </a:r>
          </a:p>
          <a:p>
            <a:endParaRPr lang="en-US" dirty="0">
              <a:latin typeface="+mj-lt"/>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3890004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48</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540452" y="1825367"/>
            <a:ext cx="11111096" cy="4329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“The most profound technologies are those that disappear”</a:t>
            </a:r>
          </a:p>
          <a:p>
            <a:r>
              <a:rPr lang="en-US" dirty="0">
                <a:latin typeface="+mj-lt"/>
              </a:rPr>
              <a:t>  </a:t>
            </a:r>
            <a:r>
              <a:rPr lang="en-US" b="1" dirty="0">
                <a:latin typeface="+mj-lt"/>
              </a:rPr>
              <a:t>Do you agree?  What are technologies we now take for granted?</a:t>
            </a:r>
          </a:p>
          <a:p>
            <a:pPr lvl="1"/>
            <a:r>
              <a:rPr lang="en-US" dirty="0">
                <a:latin typeface="+mj-lt"/>
              </a:rPr>
              <a:t>Wearable devices (&lt; 15 years), Smartphones, </a:t>
            </a:r>
            <a:r>
              <a:rPr lang="en-US" dirty="0" err="1">
                <a:latin typeface="+mj-lt"/>
              </a:rPr>
              <a:t>Smarthome</a:t>
            </a:r>
            <a:r>
              <a:rPr lang="en-US" dirty="0">
                <a:latin typeface="+mj-lt"/>
              </a:rPr>
              <a:t> sensors</a:t>
            </a:r>
          </a:p>
          <a:p>
            <a:pPr marL="0" indent="0">
              <a:buFont typeface="Arial" panose="020B0604020202020204" pitchFamily="34" charset="0"/>
              <a:buNone/>
            </a:pPr>
            <a:endParaRPr lang="en-US" dirty="0">
              <a:latin typeface="+mj-lt"/>
            </a:endParaRPr>
          </a:p>
        </p:txBody>
      </p:sp>
      <p:pic>
        <p:nvPicPr>
          <p:cNvPr id="6" name="Online Media 2" descr="Macworld NY 1999 - iBook &amp; AirPort Introduction">
            <a:hlinkClick r:id="" action="ppaction://media"/>
            <a:extLst>
              <a:ext uri="{FF2B5EF4-FFF2-40B4-BE49-F238E27FC236}">
                <a16:creationId xmlns:a16="http://schemas.microsoft.com/office/drawing/2014/main" id="{4F084341-A4CB-2B6A-701D-126B6AB19EA0}"/>
              </a:ext>
            </a:extLst>
          </p:cNvPr>
          <p:cNvPicPr>
            <a:picLocks noRot="1" noChangeAspect="1"/>
          </p:cNvPicPr>
          <p:nvPr>
            <a:videoFile r:link="rId1"/>
          </p:nvPr>
        </p:nvPicPr>
        <p:blipFill>
          <a:blip r:embed="rId3"/>
          <a:stretch>
            <a:fillRect/>
          </a:stretch>
        </p:blipFill>
        <p:spPr>
          <a:xfrm>
            <a:off x="3441855" y="3357167"/>
            <a:ext cx="5308290" cy="2999183"/>
          </a:xfrm>
          <a:prstGeom prst="rect">
            <a:avLst/>
          </a:prstGeom>
        </p:spPr>
      </p:pic>
    </p:spTree>
    <p:extLst>
      <p:ext uri="{BB962C8B-B14F-4D97-AF65-F5344CB8AC3E}">
        <p14:creationId xmlns:p14="http://schemas.microsoft.com/office/powerpoint/2010/main" val="115716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49</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838200" y="1552412"/>
            <a:ext cx="11111096" cy="4329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What are upcoming technologies that may become ubiquitous?</a:t>
            </a:r>
          </a:p>
          <a:p>
            <a:pPr marL="0" indent="0">
              <a:buFont typeface="Arial" panose="020B0604020202020204" pitchFamily="34" charset="0"/>
              <a:buNone/>
            </a:pPr>
            <a:endParaRPr lang="en-US" dirty="0">
              <a:latin typeface="+mj-lt"/>
            </a:endParaRPr>
          </a:p>
        </p:txBody>
      </p:sp>
      <p:pic>
        <p:nvPicPr>
          <p:cNvPr id="3" name="Picture 2">
            <a:extLst>
              <a:ext uri="{FF2B5EF4-FFF2-40B4-BE49-F238E27FC236}">
                <a16:creationId xmlns:a16="http://schemas.microsoft.com/office/drawing/2014/main" id="{470E9A21-D4E9-47DD-4FC8-E86DFE70F98F}"/>
              </a:ext>
            </a:extLst>
          </p:cNvPr>
          <p:cNvPicPr>
            <a:picLocks noChangeAspect="1"/>
          </p:cNvPicPr>
          <p:nvPr/>
        </p:nvPicPr>
        <p:blipFill>
          <a:blip r:embed="rId2"/>
          <a:stretch>
            <a:fillRect/>
          </a:stretch>
        </p:blipFill>
        <p:spPr>
          <a:xfrm>
            <a:off x="483651" y="2313201"/>
            <a:ext cx="3891157" cy="3705462"/>
          </a:xfrm>
          <a:prstGeom prst="rect">
            <a:avLst/>
          </a:prstGeom>
        </p:spPr>
      </p:pic>
      <p:pic>
        <p:nvPicPr>
          <p:cNvPr id="8" name="Picture 7">
            <a:extLst>
              <a:ext uri="{FF2B5EF4-FFF2-40B4-BE49-F238E27FC236}">
                <a16:creationId xmlns:a16="http://schemas.microsoft.com/office/drawing/2014/main" id="{B666E958-C4F8-323A-0B07-4FE4739B2A37}"/>
              </a:ext>
            </a:extLst>
          </p:cNvPr>
          <p:cNvPicPr>
            <a:picLocks noChangeAspect="1"/>
          </p:cNvPicPr>
          <p:nvPr/>
        </p:nvPicPr>
        <p:blipFill>
          <a:blip r:embed="rId3"/>
          <a:stretch>
            <a:fillRect/>
          </a:stretch>
        </p:blipFill>
        <p:spPr>
          <a:xfrm>
            <a:off x="5111087" y="2313201"/>
            <a:ext cx="6597262" cy="3705462"/>
          </a:xfrm>
          <a:prstGeom prst="rect">
            <a:avLst/>
          </a:prstGeom>
        </p:spPr>
      </p:pic>
    </p:spTree>
    <p:extLst>
      <p:ext uri="{BB962C8B-B14F-4D97-AF65-F5344CB8AC3E}">
        <p14:creationId xmlns:p14="http://schemas.microsoft.com/office/powerpoint/2010/main" val="148138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570"/>
            <a:ext cx="10897535" cy="1690798"/>
          </a:xfrm>
        </p:spPr>
        <p:txBody>
          <a:bodyPr>
            <a:normAutofit/>
          </a:bodyPr>
          <a:lstStyle/>
          <a:p>
            <a:r>
              <a:rPr lang="en-US" sz="4000" dirty="0">
                <a:latin typeface="+mn-lt"/>
              </a:rPr>
              <a:t>Let us get to know the instructor of the course</a:t>
            </a:r>
          </a:p>
        </p:txBody>
      </p:sp>
      <p:sp>
        <p:nvSpPr>
          <p:cNvPr id="3" name="Content Placeholder 2"/>
          <p:cNvSpPr>
            <a:spLocks noGrp="1"/>
          </p:cNvSpPr>
          <p:nvPr>
            <p:ph idx="1"/>
          </p:nvPr>
        </p:nvSpPr>
        <p:spPr>
          <a:xfrm>
            <a:off x="838200" y="1641967"/>
            <a:ext cx="11273393" cy="2509298"/>
          </a:xfrm>
        </p:spPr>
        <p:txBody>
          <a:bodyPr>
            <a:normAutofit/>
          </a:bodyPr>
          <a:lstStyle/>
          <a:p>
            <a:r>
              <a:rPr lang="en-US" dirty="0">
                <a:latin typeface="+mj-lt"/>
              </a:rPr>
              <a:t>Doctoral studies conducted in Sweden. PhD from Uppsala University</a:t>
            </a:r>
          </a:p>
          <a:p>
            <a:r>
              <a:rPr lang="en-US" b="1" dirty="0">
                <a:latin typeface="+mj-lt"/>
              </a:rPr>
              <a:t>Dissertation: </a:t>
            </a:r>
            <a:r>
              <a:rPr lang="en-US" dirty="0">
                <a:latin typeface="+mj-lt"/>
              </a:rPr>
              <a:t>Enabling sustainable networked embedded systems</a:t>
            </a:r>
          </a:p>
          <a:p>
            <a:r>
              <a:rPr lang="en-US" dirty="0">
                <a:latin typeface="+mj-lt"/>
              </a:rPr>
              <a:t>Doctoral dissertation awarded 2019 ABB Research Award (Funded Postdoc)</a:t>
            </a:r>
          </a:p>
          <a:p>
            <a:r>
              <a:rPr lang="en-US" dirty="0">
                <a:latin typeface="+mj-lt"/>
              </a:rPr>
              <a:t>Postdoctoral studies conducted at UC Berkeley</a:t>
            </a:r>
          </a:p>
          <a:p>
            <a:pPr lvl="1"/>
            <a:r>
              <a:rPr lang="en-US" dirty="0">
                <a:latin typeface="+mj-lt"/>
              </a:rPr>
              <a:t>Make sticker computers! STICORS</a:t>
            </a:r>
          </a:p>
          <a:p>
            <a:endParaRPr lang="en-US" sz="2000" dirty="0">
              <a:latin typeface="+mj-lt"/>
            </a:endParaRPr>
          </a:p>
          <a:p>
            <a:endParaRPr lang="en-US" sz="2000" dirty="0">
              <a:latin typeface="+mj-lt"/>
            </a:endParaRPr>
          </a:p>
          <a:p>
            <a:pPr marL="0" indent="0">
              <a:buNone/>
            </a:pPr>
            <a:endParaRPr lang="en-US" sz="2000" dirty="0">
              <a:latin typeface="+mj-lt"/>
            </a:endParaRPr>
          </a:p>
        </p:txBody>
      </p:sp>
      <p:pic>
        <p:nvPicPr>
          <p:cNvPr id="4" name="Content Placeholder 4" descr="A picture containing camera, phone&#10;&#10;Description automatically generated">
            <a:extLst>
              <a:ext uri="{FF2B5EF4-FFF2-40B4-BE49-F238E27FC236}">
                <a16:creationId xmlns:a16="http://schemas.microsoft.com/office/drawing/2014/main" id="{489BCA0E-DDC6-D50E-F3FB-E8B6813855E8}"/>
              </a:ext>
            </a:extLst>
          </p:cNvPr>
          <p:cNvPicPr>
            <a:picLocks noChangeAspect="1"/>
          </p:cNvPicPr>
          <p:nvPr/>
        </p:nvPicPr>
        <p:blipFill>
          <a:blip r:embed="rId3"/>
          <a:stretch>
            <a:fillRect/>
          </a:stretch>
        </p:blipFill>
        <p:spPr>
          <a:xfrm>
            <a:off x="8118907" y="3226028"/>
            <a:ext cx="3325118" cy="1487990"/>
          </a:xfrm>
          <a:prstGeom prst="rect">
            <a:avLst/>
          </a:prstGeom>
        </p:spPr>
      </p:pic>
      <p:pic>
        <p:nvPicPr>
          <p:cNvPr id="6" name="Picture 5">
            <a:extLst>
              <a:ext uri="{FF2B5EF4-FFF2-40B4-BE49-F238E27FC236}">
                <a16:creationId xmlns:a16="http://schemas.microsoft.com/office/drawing/2014/main" id="{8A22F0C3-44EF-99E4-386A-2F1D28217A14}"/>
              </a:ext>
            </a:extLst>
          </p:cNvPr>
          <p:cNvPicPr>
            <a:picLocks noChangeAspect="1"/>
          </p:cNvPicPr>
          <p:nvPr/>
        </p:nvPicPr>
        <p:blipFill>
          <a:blip r:embed="rId4"/>
          <a:stretch>
            <a:fillRect/>
          </a:stretch>
        </p:blipFill>
        <p:spPr>
          <a:xfrm>
            <a:off x="1098652" y="4807659"/>
            <a:ext cx="1393947" cy="1393947"/>
          </a:xfrm>
          <a:prstGeom prst="rect">
            <a:avLst/>
          </a:prstGeom>
        </p:spPr>
      </p:pic>
      <p:pic>
        <p:nvPicPr>
          <p:cNvPr id="16" name="Picture 15">
            <a:extLst>
              <a:ext uri="{FF2B5EF4-FFF2-40B4-BE49-F238E27FC236}">
                <a16:creationId xmlns:a16="http://schemas.microsoft.com/office/drawing/2014/main" id="{554DD431-1A93-77A5-6D5A-EE3B7D9970FF}"/>
              </a:ext>
            </a:extLst>
          </p:cNvPr>
          <p:cNvPicPr>
            <a:picLocks noChangeAspect="1"/>
          </p:cNvPicPr>
          <p:nvPr/>
        </p:nvPicPr>
        <p:blipFill>
          <a:blip r:embed="rId5"/>
          <a:stretch>
            <a:fillRect/>
          </a:stretch>
        </p:blipFill>
        <p:spPr>
          <a:xfrm>
            <a:off x="7479873" y="4850543"/>
            <a:ext cx="2219528" cy="1481534"/>
          </a:xfrm>
          <a:prstGeom prst="rect">
            <a:avLst/>
          </a:prstGeom>
        </p:spPr>
      </p:pic>
      <p:pic>
        <p:nvPicPr>
          <p:cNvPr id="15" name="Picture 14">
            <a:extLst>
              <a:ext uri="{FF2B5EF4-FFF2-40B4-BE49-F238E27FC236}">
                <a16:creationId xmlns:a16="http://schemas.microsoft.com/office/drawing/2014/main" id="{033DD762-A241-424E-64C9-B592989CA88A}"/>
              </a:ext>
            </a:extLst>
          </p:cNvPr>
          <p:cNvPicPr>
            <a:picLocks noChangeAspect="1"/>
          </p:cNvPicPr>
          <p:nvPr/>
        </p:nvPicPr>
        <p:blipFill>
          <a:blip r:embed="rId6"/>
          <a:stretch>
            <a:fillRect/>
          </a:stretch>
        </p:blipFill>
        <p:spPr>
          <a:xfrm>
            <a:off x="9845167" y="4850543"/>
            <a:ext cx="2152419" cy="1436739"/>
          </a:xfrm>
          <a:prstGeom prst="rect">
            <a:avLst/>
          </a:prstGeom>
        </p:spPr>
      </p:pic>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5</a:t>
            </a:fld>
            <a:endParaRPr lang="sv-SE"/>
          </a:p>
        </p:txBody>
      </p:sp>
      <p:pic>
        <p:nvPicPr>
          <p:cNvPr id="8" name="Picture 7" descr="A red circle with white text&#10;&#10;Description automatically generated">
            <a:extLst>
              <a:ext uri="{FF2B5EF4-FFF2-40B4-BE49-F238E27FC236}">
                <a16:creationId xmlns:a16="http://schemas.microsoft.com/office/drawing/2014/main" id="{17ECC0BA-539E-94B4-B990-514FB87B4707}"/>
              </a:ext>
            </a:extLst>
          </p:cNvPr>
          <p:cNvPicPr>
            <a:picLocks noChangeAspect="1"/>
          </p:cNvPicPr>
          <p:nvPr/>
        </p:nvPicPr>
        <p:blipFill>
          <a:blip r:embed="rId7"/>
          <a:stretch>
            <a:fillRect/>
          </a:stretch>
        </p:blipFill>
        <p:spPr>
          <a:xfrm>
            <a:off x="2638365" y="4825878"/>
            <a:ext cx="1406843" cy="1393947"/>
          </a:xfrm>
          <a:prstGeom prst="rect">
            <a:avLst/>
          </a:prstGeom>
        </p:spPr>
      </p:pic>
    </p:spTree>
    <p:extLst>
      <p:ext uri="{BB962C8B-B14F-4D97-AF65-F5344CB8AC3E}">
        <p14:creationId xmlns:p14="http://schemas.microsoft.com/office/powerpoint/2010/main" val="2327954169"/>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50</a:t>
            </a:fld>
            <a:endParaRPr lang="sv-SE" dirty="0"/>
          </a:p>
        </p:txBody>
      </p:sp>
      <p:pic>
        <p:nvPicPr>
          <p:cNvPr id="3" name="Picture 2">
            <a:extLst>
              <a:ext uri="{FF2B5EF4-FFF2-40B4-BE49-F238E27FC236}">
                <a16:creationId xmlns:a16="http://schemas.microsoft.com/office/drawing/2014/main" id="{279A781D-0C6D-FECE-AFC5-01EE5C01ACD3}"/>
              </a:ext>
            </a:extLst>
          </p:cNvPr>
          <p:cNvPicPr>
            <a:picLocks noChangeAspect="1"/>
          </p:cNvPicPr>
          <p:nvPr/>
        </p:nvPicPr>
        <p:blipFill>
          <a:blip r:embed="rId2"/>
          <a:stretch>
            <a:fillRect/>
          </a:stretch>
        </p:blipFill>
        <p:spPr>
          <a:xfrm>
            <a:off x="1545266" y="1440186"/>
            <a:ext cx="8073656" cy="4350646"/>
          </a:xfrm>
          <a:prstGeom prst="rect">
            <a:avLst/>
          </a:prstGeom>
        </p:spPr>
      </p:pic>
      <p:sp>
        <p:nvSpPr>
          <p:cNvPr id="6" name="TextBox 5">
            <a:extLst>
              <a:ext uri="{FF2B5EF4-FFF2-40B4-BE49-F238E27FC236}">
                <a16:creationId xmlns:a16="http://schemas.microsoft.com/office/drawing/2014/main" id="{A7330EE9-651E-DA7C-EF71-6BE1A3AA724A}"/>
              </a:ext>
            </a:extLst>
          </p:cNvPr>
          <p:cNvSpPr txBox="1"/>
          <p:nvPr/>
        </p:nvSpPr>
        <p:spPr>
          <a:xfrm>
            <a:off x="4038600" y="5814306"/>
            <a:ext cx="6307816" cy="338554"/>
          </a:xfrm>
          <a:prstGeom prst="rect">
            <a:avLst/>
          </a:prstGeom>
          <a:noFill/>
        </p:spPr>
        <p:txBody>
          <a:bodyPr wrap="square" rtlCol="0">
            <a:spAutoFit/>
          </a:bodyPr>
          <a:lstStyle/>
          <a:p>
            <a:pPr algn="ctr"/>
            <a:r>
              <a:rPr lang="en-US" sz="1600" dirty="0">
                <a:latin typeface="+mj-lt"/>
              </a:rPr>
              <a:t>The Computer for the 21</a:t>
            </a:r>
            <a:r>
              <a:rPr lang="en-US" sz="1600" baseline="30000" dirty="0">
                <a:latin typeface="+mj-lt"/>
              </a:rPr>
              <a:t>st</a:t>
            </a:r>
            <a:r>
              <a:rPr lang="en-US" sz="1600" dirty="0">
                <a:latin typeface="+mj-lt"/>
              </a:rPr>
              <a:t> Century, Scientific American, 1991</a:t>
            </a:r>
          </a:p>
        </p:txBody>
      </p:sp>
    </p:spTree>
    <p:extLst>
      <p:ext uri="{BB962C8B-B14F-4D97-AF65-F5344CB8AC3E}">
        <p14:creationId xmlns:p14="http://schemas.microsoft.com/office/powerpoint/2010/main" val="2946430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51</a:t>
            </a:fld>
            <a:endParaRPr lang="sv-SE" dirty="0"/>
          </a:p>
        </p:txBody>
      </p:sp>
      <p:sp>
        <p:nvSpPr>
          <p:cNvPr id="7" name="TextBox 6">
            <a:extLst>
              <a:ext uri="{FF2B5EF4-FFF2-40B4-BE49-F238E27FC236}">
                <a16:creationId xmlns:a16="http://schemas.microsoft.com/office/drawing/2014/main" id="{7DEBFAB9-018E-7C98-EEBA-A8E92877156C}"/>
              </a:ext>
            </a:extLst>
          </p:cNvPr>
          <p:cNvSpPr txBox="1"/>
          <p:nvPr/>
        </p:nvSpPr>
        <p:spPr>
          <a:xfrm>
            <a:off x="342014" y="2395870"/>
            <a:ext cx="10935586" cy="1569660"/>
          </a:xfrm>
          <a:prstGeom prst="rect">
            <a:avLst/>
          </a:prstGeom>
          <a:noFill/>
        </p:spPr>
        <p:txBody>
          <a:bodyPr wrap="square">
            <a:spAutoFit/>
          </a:bodyPr>
          <a:lstStyle/>
          <a:p>
            <a:pPr lvl="1"/>
            <a:r>
              <a:rPr lang="en-US" sz="3200" u="sng" dirty="0">
                <a:latin typeface="+mj-lt"/>
              </a:rPr>
              <a:t>Hypothesis of the article</a:t>
            </a:r>
            <a:r>
              <a:rPr lang="en-US" sz="3200" dirty="0">
                <a:latin typeface="+mj-lt"/>
              </a:rPr>
              <a:t>: Advances in technology (low power, new wireless communication, new interfaces) will enable “invisible computing”, which will enhance human capability …</a:t>
            </a:r>
          </a:p>
        </p:txBody>
      </p:sp>
    </p:spTree>
    <p:extLst>
      <p:ext uri="{BB962C8B-B14F-4D97-AF65-F5344CB8AC3E}">
        <p14:creationId xmlns:p14="http://schemas.microsoft.com/office/powerpoint/2010/main" val="3886245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52</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dirty="0">
                <a:latin typeface="+mj-lt"/>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299944350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2" y="125264"/>
            <a:ext cx="11886256" cy="1325563"/>
          </a:xfrm>
        </p:spPr>
        <p:txBody>
          <a:bodyPr>
            <a:noAutofit/>
          </a:bodyPr>
          <a:lstStyle/>
          <a:p>
            <a:r>
              <a:rPr lang="en-US"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53</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b="1" dirty="0">
                <a:solidFill>
                  <a:srgbClr val="FF0000"/>
                </a:solidFill>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336218925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400" dirty="0"/>
              <a:t>Break! (5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22043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050138" cy="3129145"/>
          </a:xfrm>
        </p:spPr>
        <p:txBody>
          <a:bodyPr>
            <a:normAutofit/>
          </a:bodyPr>
          <a:lstStyle/>
          <a:p>
            <a:r>
              <a:rPr lang="en-US" dirty="0">
                <a:latin typeface="+mj-lt"/>
              </a:rPr>
              <a:t>Let us get to know the instructor </a:t>
            </a:r>
            <a:r>
              <a:rPr lang="en-US" dirty="0">
                <a:latin typeface="+mj-lt"/>
                <a:sym typeface="Wingdings" pitchFamily="2" charset="2"/>
              </a:rPr>
              <a:t> </a:t>
            </a:r>
          </a:p>
          <a:p>
            <a:r>
              <a:rPr lang="en-US" dirty="0">
                <a:latin typeface="+mj-lt"/>
                <a:sym typeface="Wingdings" pitchFamily="2" charset="2"/>
              </a:rPr>
              <a:t>What is this course about? Logistics? Grading Criteria?</a:t>
            </a:r>
          </a:p>
          <a:p>
            <a:r>
              <a:rPr lang="en-US" dirty="0">
                <a:latin typeface="+mj-lt"/>
                <a:sym typeface="Wingdings" pitchFamily="2" charset="2"/>
              </a:rPr>
              <a:t>Introduction to Embedded Systems (aka IoT)</a:t>
            </a:r>
          </a:p>
          <a:p>
            <a:r>
              <a:rPr lang="en-US" dirty="0">
                <a:latin typeface="+mj-lt"/>
                <a:sym typeface="Wingdings" pitchFamily="2" charset="2"/>
              </a:rPr>
              <a:t>Mark Weiser Vision for Ubiquitous Computing</a:t>
            </a:r>
            <a:endParaRPr lang="en-US" dirty="0">
              <a:solidFill>
                <a:schemeClr val="tx1">
                  <a:lumMod val="65000"/>
                  <a:lumOff val="35000"/>
                </a:schemeClr>
              </a:solidFill>
              <a:latin typeface="+mj-lt"/>
              <a:sym typeface="Wingdings" pitchFamily="2" charset="2"/>
            </a:endParaRPr>
          </a:p>
          <a:p>
            <a:r>
              <a:rPr lang="en-US" b="1" dirty="0">
                <a:sym typeface="Wingdings" pitchFamily="2" charset="2"/>
              </a:rPr>
              <a:t>Basics of Wireless Communication and Signal Propagation</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55</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527261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2155" y="2820083"/>
            <a:ext cx="9787690" cy="1980350"/>
          </a:xfrm>
        </p:spPr>
        <p:txBody>
          <a:bodyPr>
            <a:normAutofit/>
          </a:bodyPr>
          <a:lstStyle/>
          <a:p>
            <a:pPr marL="0" indent="0" algn="ctr">
              <a:buNone/>
            </a:pPr>
            <a:r>
              <a:rPr lang="en-US" sz="5600" dirty="0"/>
              <a:t>History and Growth of Wireless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31106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History of Wireless Transmissions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57</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Title 1">
            <a:extLst>
              <a:ext uri="{FF2B5EF4-FFF2-40B4-BE49-F238E27FC236}">
                <a16:creationId xmlns:a16="http://schemas.microsoft.com/office/drawing/2014/main" id="{5398096A-21EA-6058-1300-FC1DFD611481}"/>
              </a:ext>
            </a:extLst>
          </p:cNvPr>
          <p:cNvSpPr txBox="1">
            <a:spLocks/>
          </p:cNvSpPr>
          <p:nvPr/>
        </p:nvSpPr>
        <p:spPr>
          <a:xfrm>
            <a:off x="838200" y="365125"/>
            <a:ext cx="1066192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759108"/>
            <a:ext cx="11066698" cy="3545756"/>
          </a:xfrm>
        </p:spPr>
        <p:txBody>
          <a:bodyPr/>
          <a:lstStyle/>
          <a:p>
            <a:r>
              <a:rPr lang="en-US" dirty="0">
                <a:latin typeface="+mj-lt"/>
              </a:rPr>
              <a:t>1880: Alexander Graham Bell and his assistant Charles Sumner </a:t>
            </a:r>
            <a:r>
              <a:rPr lang="en-US" dirty="0" err="1">
                <a:latin typeface="+mj-lt"/>
              </a:rPr>
              <a:t>Tainter</a:t>
            </a:r>
            <a:r>
              <a:rPr lang="en-US" dirty="0">
                <a:latin typeface="+mj-lt"/>
              </a:rPr>
              <a:t> at the Bell Labs invented the photophone</a:t>
            </a:r>
          </a:p>
          <a:p>
            <a:r>
              <a:rPr lang="en-US" b="1" dirty="0">
                <a:latin typeface="+mj-lt"/>
              </a:rPr>
              <a:t>Photophone: </a:t>
            </a:r>
            <a:r>
              <a:rPr lang="en-US" dirty="0">
                <a:latin typeface="+mj-lt"/>
              </a:rPr>
              <a:t>a device that transmitted sound on a beam of light </a:t>
            </a:r>
          </a:p>
        </p:txBody>
      </p:sp>
      <p:pic>
        <p:nvPicPr>
          <p:cNvPr id="7" name="Picture 6" descr="A picture containing text&#10;&#10;Description automatically generated">
            <a:extLst>
              <a:ext uri="{FF2B5EF4-FFF2-40B4-BE49-F238E27FC236}">
                <a16:creationId xmlns:a16="http://schemas.microsoft.com/office/drawing/2014/main" id="{A943FC86-602C-1094-35A4-7FD43462026C}"/>
              </a:ext>
            </a:extLst>
          </p:cNvPr>
          <p:cNvPicPr>
            <a:picLocks noChangeAspect="1"/>
          </p:cNvPicPr>
          <p:nvPr/>
        </p:nvPicPr>
        <p:blipFill>
          <a:blip r:embed="rId3"/>
          <a:stretch>
            <a:fillRect/>
          </a:stretch>
        </p:blipFill>
        <p:spPr>
          <a:xfrm>
            <a:off x="3776684" y="3428999"/>
            <a:ext cx="3876431" cy="2599793"/>
          </a:xfrm>
          <a:prstGeom prst="rect">
            <a:avLst/>
          </a:prstGeom>
        </p:spPr>
      </p:pic>
      <p:pic>
        <p:nvPicPr>
          <p:cNvPr id="11" name="Picture 10" descr="A picture containing text, outdoor, water, ground&#10;&#10;Description automatically generated">
            <a:extLst>
              <a:ext uri="{FF2B5EF4-FFF2-40B4-BE49-F238E27FC236}">
                <a16:creationId xmlns:a16="http://schemas.microsoft.com/office/drawing/2014/main" id="{60087950-AEB2-737B-4A20-C0862B1357AB}"/>
              </a:ext>
            </a:extLst>
          </p:cNvPr>
          <p:cNvPicPr>
            <a:picLocks noChangeAspect="1"/>
          </p:cNvPicPr>
          <p:nvPr/>
        </p:nvPicPr>
        <p:blipFill>
          <a:blip r:embed="rId4"/>
          <a:stretch>
            <a:fillRect/>
          </a:stretch>
        </p:blipFill>
        <p:spPr>
          <a:xfrm>
            <a:off x="8018398" y="3429000"/>
            <a:ext cx="3913090" cy="2599792"/>
          </a:xfrm>
          <a:prstGeom prst="rect">
            <a:avLst/>
          </a:prstGeom>
        </p:spPr>
      </p:pic>
      <p:pic>
        <p:nvPicPr>
          <p:cNvPr id="9" name="Picture 8" descr="A person sitting at a desk&#10;&#10;Description automatically generated">
            <a:extLst>
              <a:ext uri="{FF2B5EF4-FFF2-40B4-BE49-F238E27FC236}">
                <a16:creationId xmlns:a16="http://schemas.microsoft.com/office/drawing/2014/main" id="{F6C06EB1-CA9F-CF03-CC8C-6CB9EC419FA6}"/>
              </a:ext>
            </a:extLst>
          </p:cNvPr>
          <p:cNvPicPr>
            <a:picLocks noChangeAspect="1"/>
          </p:cNvPicPr>
          <p:nvPr/>
        </p:nvPicPr>
        <p:blipFill>
          <a:blip r:embed="rId5"/>
          <a:stretch>
            <a:fillRect/>
          </a:stretch>
        </p:blipFill>
        <p:spPr>
          <a:xfrm>
            <a:off x="676606" y="3428999"/>
            <a:ext cx="2599793" cy="2599793"/>
          </a:xfrm>
          <a:prstGeom prst="rect">
            <a:avLst/>
          </a:prstGeom>
        </p:spPr>
      </p:pic>
    </p:spTree>
    <p:extLst>
      <p:ext uri="{BB962C8B-B14F-4D97-AF65-F5344CB8AC3E}">
        <p14:creationId xmlns:p14="http://schemas.microsoft.com/office/powerpoint/2010/main" val="807258972"/>
      </p:ext>
    </p:extLst>
  </p:cSld>
  <p:clrMapOvr>
    <a:masterClrMapping/>
  </p:clrMapOvr>
  <mc:AlternateContent xmlns:mc="http://schemas.openxmlformats.org/markup-compatibility/2006">
    <mc:Choice xmlns:p14="http://schemas.microsoft.com/office/powerpoint/2010/main" Requires="p14">
      <p:transition spd="slow" p14:dur="2000" advTm="32822"/>
    </mc:Choice>
    <mc:Fallback>
      <p:transition spd="slow" advTm="32822"/>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58</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Title 1">
            <a:extLst>
              <a:ext uri="{FF2B5EF4-FFF2-40B4-BE49-F238E27FC236}">
                <a16:creationId xmlns:a16="http://schemas.microsoft.com/office/drawing/2014/main" id="{5398096A-21EA-6058-1300-FC1DFD611481}"/>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759108"/>
            <a:ext cx="11066698" cy="3545756"/>
          </a:xfrm>
        </p:spPr>
        <p:txBody>
          <a:bodyPr/>
          <a:lstStyle/>
          <a:p>
            <a:r>
              <a:rPr lang="en-US" dirty="0">
                <a:latin typeface="+mj-lt"/>
              </a:rPr>
              <a:t>1893: Nikola Tesla gave a public demonstration of "wireless" radio communication at St. Louis, Missouri, USA</a:t>
            </a:r>
          </a:p>
        </p:txBody>
      </p:sp>
      <p:pic>
        <p:nvPicPr>
          <p:cNvPr id="7" name="Picture 6" descr="A person with lightning striking his face&#10;&#10;Description automatically generated">
            <a:extLst>
              <a:ext uri="{FF2B5EF4-FFF2-40B4-BE49-F238E27FC236}">
                <a16:creationId xmlns:a16="http://schemas.microsoft.com/office/drawing/2014/main" id="{6ECA765D-02FB-2BCC-BF04-57B63A26502D}"/>
              </a:ext>
            </a:extLst>
          </p:cNvPr>
          <p:cNvPicPr>
            <a:picLocks noChangeAspect="1"/>
          </p:cNvPicPr>
          <p:nvPr/>
        </p:nvPicPr>
        <p:blipFill>
          <a:blip r:embed="rId3"/>
          <a:stretch>
            <a:fillRect/>
          </a:stretch>
        </p:blipFill>
        <p:spPr>
          <a:xfrm>
            <a:off x="1969624" y="2933166"/>
            <a:ext cx="2980481" cy="2980481"/>
          </a:xfrm>
          <a:prstGeom prst="rect">
            <a:avLst/>
          </a:prstGeom>
        </p:spPr>
      </p:pic>
      <p:pic>
        <p:nvPicPr>
          <p:cNvPr id="11" name="Picture 10" descr="A person with a mustache and a suit and tie&#10;&#10;Description automatically generated">
            <a:extLst>
              <a:ext uri="{FF2B5EF4-FFF2-40B4-BE49-F238E27FC236}">
                <a16:creationId xmlns:a16="http://schemas.microsoft.com/office/drawing/2014/main" id="{ED88AA12-1F6D-3973-F840-065EE815811D}"/>
              </a:ext>
            </a:extLst>
          </p:cNvPr>
          <p:cNvPicPr>
            <a:picLocks noChangeAspect="1"/>
          </p:cNvPicPr>
          <p:nvPr/>
        </p:nvPicPr>
        <p:blipFill>
          <a:blip r:embed="rId4"/>
          <a:stretch>
            <a:fillRect/>
          </a:stretch>
        </p:blipFill>
        <p:spPr>
          <a:xfrm>
            <a:off x="6081530" y="2873391"/>
            <a:ext cx="2980481" cy="2980481"/>
          </a:xfrm>
          <a:prstGeom prst="rect">
            <a:avLst/>
          </a:prstGeom>
        </p:spPr>
      </p:pic>
    </p:spTree>
    <p:extLst>
      <p:ext uri="{BB962C8B-B14F-4D97-AF65-F5344CB8AC3E}">
        <p14:creationId xmlns:p14="http://schemas.microsoft.com/office/powerpoint/2010/main" val="423108780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pic>
        <p:nvPicPr>
          <p:cNvPr id="5" name="Picture 4" descr="A picture containing text, indoor, black, old&#10;&#10;Description automatically generated">
            <a:extLst>
              <a:ext uri="{FF2B5EF4-FFF2-40B4-BE49-F238E27FC236}">
                <a16:creationId xmlns:a16="http://schemas.microsoft.com/office/drawing/2014/main" id="{C33EDD35-5F1C-8898-A735-07E0E62883E9}"/>
              </a:ext>
            </a:extLst>
          </p:cNvPr>
          <p:cNvPicPr>
            <a:picLocks noChangeAspect="1"/>
          </p:cNvPicPr>
          <p:nvPr/>
        </p:nvPicPr>
        <p:blipFill>
          <a:blip r:embed="rId3"/>
          <a:stretch>
            <a:fillRect/>
          </a:stretch>
        </p:blipFill>
        <p:spPr>
          <a:xfrm>
            <a:off x="7239000" y="3310053"/>
            <a:ext cx="4631188" cy="2859758"/>
          </a:xfrm>
          <a:prstGeom prst="rect">
            <a:avLst/>
          </a:prstGeom>
        </p:spPr>
      </p:pic>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59</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656122"/>
            <a:ext cx="11066698" cy="3545756"/>
          </a:xfrm>
        </p:spPr>
        <p:txBody>
          <a:bodyPr/>
          <a:lstStyle/>
          <a:p>
            <a:r>
              <a:rPr lang="en-US" dirty="0">
                <a:latin typeface="+mj-lt"/>
              </a:rPr>
              <a:t>1896: Guglielmo Marconi's first radio transmissions, coded signals that were transmitted only about 1.6 km (a mile) </a:t>
            </a:r>
          </a:p>
          <a:p>
            <a:r>
              <a:rPr lang="en-US" dirty="0">
                <a:latin typeface="+mj-lt"/>
              </a:rPr>
              <a:t>1899: Marconi sends a signal over the English Channel ~50km</a:t>
            </a:r>
          </a:p>
        </p:txBody>
      </p:sp>
      <p:sp>
        <p:nvSpPr>
          <p:cNvPr id="7" name="Title 1">
            <a:extLst>
              <a:ext uri="{FF2B5EF4-FFF2-40B4-BE49-F238E27FC236}">
                <a16:creationId xmlns:a16="http://schemas.microsoft.com/office/drawing/2014/main" id="{4EEB7AF9-9545-86AE-5964-10294D1AD334}"/>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pic>
        <p:nvPicPr>
          <p:cNvPr id="9" name="Picture 8" descr="A person in a suit&#10;&#10;Description automatically generated">
            <a:extLst>
              <a:ext uri="{FF2B5EF4-FFF2-40B4-BE49-F238E27FC236}">
                <a16:creationId xmlns:a16="http://schemas.microsoft.com/office/drawing/2014/main" id="{CB2AFDE9-AD2E-82F1-1ABC-66B26C225AE1}"/>
              </a:ext>
            </a:extLst>
          </p:cNvPr>
          <p:cNvPicPr>
            <a:picLocks noChangeAspect="1"/>
          </p:cNvPicPr>
          <p:nvPr/>
        </p:nvPicPr>
        <p:blipFill>
          <a:blip r:embed="rId4"/>
          <a:stretch>
            <a:fillRect/>
          </a:stretch>
        </p:blipFill>
        <p:spPr>
          <a:xfrm>
            <a:off x="838199" y="3310052"/>
            <a:ext cx="2859759" cy="2859759"/>
          </a:xfrm>
          <a:prstGeom prst="rect">
            <a:avLst/>
          </a:prstGeom>
        </p:spPr>
      </p:pic>
      <p:pic>
        <p:nvPicPr>
          <p:cNvPr id="11" name="Picture 10" descr="A person standing in front of a desk with a variety of objects&#10;&#10;Description automatically generated">
            <a:extLst>
              <a:ext uri="{FF2B5EF4-FFF2-40B4-BE49-F238E27FC236}">
                <a16:creationId xmlns:a16="http://schemas.microsoft.com/office/drawing/2014/main" id="{B30C57D0-BDFA-46D3-E571-DF0318146D3E}"/>
              </a:ext>
            </a:extLst>
          </p:cNvPr>
          <p:cNvPicPr>
            <a:picLocks noChangeAspect="1"/>
          </p:cNvPicPr>
          <p:nvPr/>
        </p:nvPicPr>
        <p:blipFill>
          <a:blip r:embed="rId5"/>
          <a:stretch>
            <a:fillRect/>
          </a:stretch>
        </p:blipFill>
        <p:spPr>
          <a:xfrm>
            <a:off x="4038600" y="3310053"/>
            <a:ext cx="2859758" cy="2859758"/>
          </a:xfrm>
          <a:prstGeom prst="rect">
            <a:avLst/>
          </a:prstGeom>
        </p:spPr>
      </p:pic>
    </p:spTree>
    <p:extLst>
      <p:ext uri="{BB962C8B-B14F-4D97-AF65-F5344CB8AC3E}">
        <p14:creationId xmlns:p14="http://schemas.microsoft.com/office/powerpoint/2010/main" val="322374221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Wireless, Embedded Intelligence, Sensing and Emerging Technologies (WEISER) Group</a:t>
            </a:r>
          </a:p>
        </p:txBody>
      </p:sp>
      <p:sp>
        <p:nvSpPr>
          <p:cNvPr id="3" name="Content Placeholder 2"/>
          <p:cNvSpPr>
            <a:spLocks noGrp="1"/>
          </p:cNvSpPr>
          <p:nvPr>
            <p:ph idx="1"/>
          </p:nvPr>
        </p:nvSpPr>
        <p:spPr>
          <a:xfrm>
            <a:off x="536028" y="1690689"/>
            <a:ext cx="11588952" cy="4186600"/>
          </a:xfrm>
        </p:spPr>
        <p:txBody>
          <a:bodyPr>
            <a:normAutofit/>
          </a:bodyPr>
          <a:lstStyle/>
          <a:p>
            <a:r>
              <a:rPr lang="en-US" dirty="0">
                <a:latin typeface="+mj-lt"/>
              </a:rPr>
              <a:t>World leading research in the area of wireless embedded systems</a:t>
            </a:r>
          </a:p>
          <a:p>
            <a:r>
              <a:rPr lang="en-US" dirty="0">
                <a:latin typeface="+mj-lt"/>
              </a:rPr>
              <a:t>2 PhD students, 1 Postdoc, 1 RA, </a:t>
            </a:r>
            <a:r>
              <a:rPr lang="en-US" b="1" u="sng" dirty="0">
                <a:latin typeface="+mj-lt"/>
              </a:rPr>
              <a:t>3 NSWS (UG), 7 (UG, FYP), </a:t>
            </a:r>
            <a:r>
              <a:rPr lang="en-US" dirty="0">
                <a:latin typeface="+mj-lt"/>
              </a:rPr>
              <a:t>3 (MCOMP)</a:t>
            </a:r>
          </a:p>
          <a:p>
            <a:r>
              <a:rPr lang="en-US" dirty="0">
                <a:latin typeface="+mj-lt"/>
              </a:rPr>
              <a:t>Regularly publish research findings in flagship venues of the area; </a:t>
            </a:r>
          </a:p>
          <a:p>
            <a:pPr lvl="1"/>
            <a:r>
              <a:rPr lang="en-US" dirty="0">
                <a:latin typeface="+mj-lt"/>
              </a:rPr>
              <a:t>ACM </a:t>
            </a:r>
            <a:r>
              <a:rPr lang="en-US" dirty="0" err="1">
                <a:latin typeface="+mj-lt"/>
              </a:rPr>
              <a:t>MobiCom</a:t>
            </a:r>
            <a:r>
              <a:rPr lang="en-US" dirty="0">
                <a:latin typeface="+mj-lt"/>
              </a:rPr>
              <a:t>, </a:t>
            </a:r>
            <a:r>
              <a:rPr lang="en-US" dirty="0" err="1">
                <a:latin typeface="+mj-lt"/>
              </a:rPr>
              <a:t>MobiSys</a:t>
            </a:r>
            <a:r>
              <a:rPr lang="en-US" dirty="0">
                <a:latin typeface="+mj-lt"/>
              </a:rPr>
              <a:t>, </a:t>
            </a:r>
            <a:r>
              <a:rPr lang="en-US" dirty="0" err="1">
                <a:latin typeface="+mj-lt"/>
              </a:rPr>
              <a:t>SenSys</a:t>
            </a:r>
            <a:r>
              <a:rPr lang="en-US" dirty="0">
                <a:latin typeface="+mj-lt"/>
              </a:rPr>
              <a:t>, </a:t>
            </a:r>
            <a:r>
              <a:rPr lang="en-US" dirty="0" err="1">
                <a:latin typeface="+mj-lt"/>
              </a:rPr>
              <a:t>Ipsn</a:t>
            </a:r>
            <a:r>
              <a:rPr lang="en-US" dirty="0">
                <a:latin typeface="+mj-lt"/>
              </a:rPr>
              <a:t>, </a:t>
            </a:r>
            <a:r>
              <a:rPr lang="en-US" dirty="0" err="1">
                <a:latin typeface="+mj-lt"/>
              </a:rPr>
              <a:t>HotNets</a:t>
            </a:r>
            <a:r>
              <a:rPr lang="en-US" dirty="0">
                <a:latin typeface="+mj-lt"/>
              </a:rPr>
              <a:t>, </a:t>
            </a:r>
            <a:r>
              <a:rPr lang="en-US" dirty="0" err="1">
                <a:latin typeface="+mj-lt"/>
              </a:rPr>
              <a:t>GetMobile</a:t>
            </a:r>
            <a:r>
              <a:rPr lang="en-US" dirty="0">
                <a:latin typeface="+mj-lt"/>
              </a:rPr>
              <a:t> and others</a:t>
            </a:r>
          </a:p>
          <a:p>
            <a:r>
              <a:rPr lang="en-US" dirty="0">
                <a:latin typeface="+mj-lt"/>
              </a:rPr>
              <a:t>Research findings and awards are regularly covered by major media outlets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6</a:t>
            </a:fld>
            <a:endParaRPr lang="sv-SE"/>
          </a:p>
        </p:txBody>
      </p:sp>
      <p:pic>
        <p:nvPicPr>
          <p:cNvPr id="7" name="Picture 6" descr="Graphical user interface, text, application, email&#10;&#10;Description automatically generated">
            <a:extLst>
              <a:ext uri="{FF2B5EF4-FFF2-40B4-BE49-F238E27FC236}">
                <a16:creationId xmlns:a16="http://schemas.microsoft.com/office/drawing/2014/main" id="{B577BBB3-319D-E7E3-AD73-32E251BE6CE1}"/>
              </a:ext>
            </a:extLst>
          </p:cNvPr>
          <p:cNvPicPr>
            <a:picLocks noChangeAspect="1"/>
          </p:cNvPicPr>
          <p:nvPr/>
        </p:nvPicPr>
        <p:blipFill>
          <a:blip r:embed="rId3"/>
          <a:stretch>
            <a:fillRect/>
          </a:stretch>
        </p:blipFill>
        <p:spPr>
          <a:xfrm>
            <a:off x="1053392" y="4299577"/>
            <a:ext cx="3328115" cy="1735467"/>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283A9779-AF44-EEDC-AE6B-6356F06965CD}"/>
              </a:ext>
            </a:extLst>
          </p:cNvPr>
          <p:cNvPicPr>
            <a:picLocks noChangeAspect="1"/>
          </p:cNvPicPr>
          <p:nvPr/>
        </p:nvPicPr>
        <p:blipFill>
          <a:blip r:embed="rId4"/>
          <a:stretch>
            <a:fillRect/>
          </a:stretch>
        </p:blipFill>
        <p:spPr>
          <a:xfrm>
            <a:off x="4919404" y="4247129"/>
            <a:ext cx="3079919" cy="1840362"/>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E9DFCB58-51B6-9DFE-F9EE-11CBDA4567FB}"/>
              </a:ext>
            </a:extLst>
          </p:cNvPr>
          <p:cNvPicPr>
            <a:picLocks noChangeAspect="1"/>
          </p:cNvPicPr>
          <p:nvPr/>
        </p:nvPicPr>
        <p:blipFill>
          <a:blip r:embed="rId5"/>
          <a:stretch>
            <a:fillRect/>
          </a:stretch>
        </p:blipFill>
        <p:spPr>
          <a:xfrm>
            <a:off x="8985695" y="4241579"/>
            <a:ext cx="2152913" cy="2114771"/>
          </a:xfrm>
          <a:prstGeom prst="rect">
            <a:avLst/>
          </a:prstGeom>
        </p:spPr>
      </p:pic>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59114523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4294967295"/>
          </p:nvPr>
        </p:nvSpPr>
        <p:spPr>
          <a:xfrm>
            <a:off x="838199" y="1446615"/>
            <a:ext cx="10713335" cy="1311861"/>
          </a:xfrm>
        </p:spPr>
        <p:txBody>
          <a:bodyPr>
            <a:noAutofit/>
          </a:bodyPr>
          <a:lstStyle/>
          <a:p>
            <a:pPr>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p>
          <a:p>
            <a:pPr>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1901: Trans-</a:t>
            </a:r>
            <a:r>
              <a:rPr lang="en-US" dirty="0" err="1">
                <a:latin typeface="+mj-lt"/>
              </a:rPr>
              <a:t>atlantic</a:t>
            </a:r>
            <a:r>
              <a:rPr lang="en-US" dirty="0">
                <a:latin typeface="+mj-lt"/>
              </a:rPr>
              <a:t> transmission England to America (&gt;3000km)</a:t>
            </a:r>
          </a:p>
          <a:p>
            <a:pPr>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60</a:t>
            </a:fld>
            <a:endParaRPr lang="en-US"/>
          </a:p>
        </p:txBody>
      </p:sp>
      <p:sp>
        <p:nvSpPr>
          <p:cNvPr id="3" name="AutoShape 2" descr="Image result for english chann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 name="Title 1">
            <a:extLst>
              <a:ext uri="{FF2B5EF4-FFF2-40B4-BE49-F238E27FC236}">
                <a16:creationId xmlns:a16="http://schemas.microsoft.com/office/drawing/2014/main" id="{77B5929D-D313-2FFA-A4CC-E7676DFFD5A8}"/>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Early milestones for wireless communication</a:t>
            </a:r>
          </a:p>
        </p:txBody>
      </p:sp>
      <p:pic>
        <p:nvPicPr>
          <p:cNvPr id="6" name="Picture 5" descr="A map of the north america&#10;&#10;Description automatically generated">
            <a:extLst>
              <a:ext uri="{FF2B5EF4-FFF2-40B4-BE49-F238E27FC236}">
                <a16:creationId xmlns:a16="http://schemas.microsoft.com/office/drawing/2014/main" id="{1AB91C40-2CF4-2A8E-8173-34737D8B4A3C}"/>
              </a:ext>
            </a:extLst>
          </p:cNvPr>
          <p:cNvPicPr>
            <a:picLocks noChangeAspect="1"/>
          </p:cNvPicPr>
          <p:nvPr/>
        </p:nvPicPr>
        <p:blipFill>
          <a:blip r:embed="rId3"/>
          <a:stretch>
            <a:fillRect/>
          </a:stretch>
        </p:blipFill>
        <p:spPr>
          <a:xfrm>
            <a:off x="3009900" y="2758476"/>
            <a:ext cx="6172200" cy="3447752"/>
          </a:xfrm>
          <a:prstGeom prst="rect">
            <a:avLst/>
          </a:prstGeom>
        </p:spPr>
      </p:pic>
    </p:spTree>
    <p:extLst>
      <p:ext uri="{BB962C8B-B14F-4D97-AF65-F5344CB8AC3E}">
        <p14:creationId xmlns:p14="http://schemas.microsoft.com/office/powerpoint/2010/main" val="19816757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C6FAEEE-D619-4E65-A0EF-E650D0B3166A}" type="slidenum">
              <a:rPr lang="en-US" smtClean="0"/>
              <a:t>61</a:t>
            </a:fld>
            <a:endParaRPr lang="en-US"/>
          </a:p>
        </p:txBody>
      </p:sp>
      <p:sp>
        <p:nvSpPr>
          <p:cNvPr id="8" name="Title 1">
            <a:extLst>
              <a:ext uri="{FF2B5EF4-FFF2-40B4-BE49-F238E27FC236}">
                <a16:creationId xmlns:a16="http://schemas.microsoft.com/office/drawing/2014/main" id="{B5B67F66-8E39-76DA-D6A5-0486F8D9428F}"/>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Early milestones for wireless communication</a:t>
            </a:r>
          </a:p>
        </p:txBody>
      </p:sp>
      <p:sp>
        <p:nvSpPr>
          <p:cNvPr id="9" name="Content Placeholder 2">
            <a:extLst>
              <a:ext uri="{FF2B5EF4-FFF2-40B4-BE49-F238E27FC236}">
                <a16:creationId xmlns:a16="http://schemas.microsoft.com/office/drawing/2014/main" id="{CC3CE2FE-9D8E-43E1-4688-79BD0214EE5A}"/>
              </a:ext>
            </a:extLst>
          </p:cNvPr>
          <p:cNvSpPr txBox="1">
            <a:spLocks/>
          </p:cNvSpPr>
          <p:nvPr/>
        </p:nvSpPr>
        <p:spPr>
          <a:xfrm>
            <a:off x="838199" y="1459305"/>
            <a:ext cx="11066698" cy="354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1906: (AM radio) first audio broadcast of music/voice from shore to ship </a:t>
            </a:r>
          </a:p>
          <a:p>
            <a:r>
              <a:rPr lang="en-US" dirty="0">
                <a:latin typeface="+mj-lt"/>
              </a:rPr>
              <a:t>1912: The RMS Titanic sank. After this, wireless telegraphy quickly became universal on large ships for communication</a:t>
            </a:r>
          </a:p>
          <a:p>
            <a:r>
              <a:rPr lang="en-US" dirty="0">
                <a:latin typeface="+mj-lt"/>
              </a:rPr>
              <a:t>1915: AT&amp;T sent speech from Arlington (Virginia) to Paris (&gt;6,000km)</a:t>
            </a:r>
          </a:p>
        </p:txBody>
      </p:sp>
      <p:pic>
        <p:nvPicPr>
          <p:cNvPr id="3" name="Picture 2" descr="A person playing a trumpet in front of a painting of a ship&#10;&#10;Description automatically generated">
            <a:extLst>
              <a:ext uri="{FF2B5EF4-FFF2-40B4-BE49-F238E27FC236}">
                <a16:creationId xmlns:a16="http://schemas.microsoft.com/office/drawing/2014/main" id="{8DA6FE7D-0E07-2324-A7DF-A69A1886C1EB}"/>
              </a:ext>
            </a:extLst>
          </p:cNvPr>
          <p:cNvPicPr>
            <a:picLocks noChangeAspect="1"/>
          </p:cNvPicPr>
          <p:nvPr/>
        </p:nvPicPr>
        <p:blipFill>
          <a:blip r:embed="rId2"/>
          <a:stretch>
            <a:fillRect/>
          </a:stretch>
        </p:blipFill>
        <p:spPr>
          <a:xfrm>
            <a:off x="1330834" y="3428999"/>
            <a:ext cx="2925123" cy="2925123"/>
          </a:xfrm>
          <a:prstGeom prst="rect">
            <a:avLst/>
          </a:prstGeom>
        </p:spPr>
      </p:pic>
      <p:pic>
        <p:nvPicPr>
          <p:cNvPr id="7" name="Picture 6" descr="A person sitting at a desk with a typewriter and a flag&#10;&#10;Description automatically generated">
            <a:extLst>
              <a:ext uri="{FF2B5EF4-FFF2-40B4-BE49-F238E27FC236}">
                <a16:creationId xmlns:a16="http://schemas.microsoft.com/office/drawing/2014/main" id="{D8ABA5C6-1483-45AA-4C6A-EDB9B61034FF}"/>
              </a:ext>
            </a:extLst>
          </p:cNvPr>
          <p:cNvPicPr>
            <a:picLocks noChangeAspect="1"/>
          </p:cNvPicPr>
          <p:nvPr/>
        </p:nvPicPr>
        <p:blipFill>
          <a:blip r:embed="rId3"/>
          <a:stretch>
            <a:fillRect/>
          </a:stretch>
        </p:blipFill>
        <p:spPr>
          <a:xfrm>
            <a:off x="4748592" y="3480767"/>
            <a:ext cx="2925123" cy="2925123"/>
          </a:xfrm>
          <a:prstGeom prst="rect">
            <a:avLst/>
          </a:prstGeom>
        </p:spPr>
      </p:pic>
      <p:pic>
        <p:nvPicPr>
          <p:cNvPr id="11" name="Picture 10" descr="Two men sitting at a desk looking at a city&#10;&#10;Description automatically generated">
            <a:extLst>
              <a:ext uri="{FF2B5EF4-FFF2-40B4-BE49-F238E27FC236}">
                <a16:creationId xmlns:a16="http://schemas.microsoft.com/office/drawing/2014/main" id="{58C46D22-B995-EC90-31C6-8B3ABE81DE63}"/>
              </a:ext>
            </a:extLst>
          </p:cNvPr>
          <p:cNvPicPr>
            <a:picLocks noChangeAspect="1"/>
          </p:cNvPicPr>
          <p:nvPr/>
        </p:nvPicPr>
        <p:blipFill>
          <a:blip r:embed="rId4"/>
          <a:stretch>
            <a:fillRect/>
          </a:stretch>
        </p:blipFill>
        <p:spPr>
          <a:xfrm>
            <a:off x="8166351" y="3489799"/>
            <a:ext cx="2925124" cy="2925124"/>
          </a:xfrm>
          <a:prstGeom prst="rect">
            <a:avLst/>
          </a:prstGeom>
        </p:spPr>
      </p:pic>
    </p:spTree>
    <p:extLst>
      <p:ext uri="{BB962C8B-B14F-4D97-AF65-F5344CB8AC3E}">
        <p14:creationId xmlns:p14="http://schemas.microsoft.com/office/powerpoint/2010/main" val="1097952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a:t>CS 4222/5422 - intro</a:t>
            </a:r>
          </a:p>
        </p:txBody>
      </p:sp>
      <p:sp>
        <p:nvSpPr>
          <p:cNvPr id="14338" name="Rectangle 2"/>
          <p:cNvSpPr>
            <a:spLocks noGrp="1" noChangeArrowheads="1"/>
          </p:cNvSpPr>
          <p:nvPr>
            <p:ph type="body" idx="4294967295"/>
          </p:nvPr>
        </p:nvSpPr>
        <p:spPr>
          <a:xfrm>
            <a:off x="775615" y="1377700"/>
            <a:ext cx="9739746" cy="4543267"/>
          </a:xfrm>
        </p:spPr>
        <p:txBody>
          <a:bodyPr>
            <a:normAutofit fontScale="92500" lnSpcReduction="10000"/>
          </a:bodyPr>
          <a:lstStyle/>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1916: Regular broadcast of weather information using Morse code</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1917 - 1919: Clear transmission of music, voice and human speech</a:t>
            </a:r>
          </a:p>
          <a:p>
            <a:pPr lvl="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3333CC"/>
                </a:solidFill>
                <a:latin typeface="+mj-lt"/>
              </a:rPr>
              <a:t>Early Radio Stations</a:t>
            </a:r>
          </a:p>
          <a:p>
            <a:pPr lvl="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3333CC"/>
                </a:solidFill>
                <a:latin typeface="+mj-lt"/>
              </a:rPr>
              <a:t>1922: France, UK</a:t>
            </a:r>
          </a:p>
          <a:p>
            <a:pPr lvl="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b="1" dirty="0">
                <a:solidFill>
                  <a:srgbClr val="FF0000"/>
                </a:solidFill>
                <a:latin typeface="+mj-lt"/>
              </a:rPr>
              <a:t>1936: Malaya, Singapore</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1935: Frequency modulation (FM) demonstrated by Armstrong</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1980s: Digital Audio Broadcasting (DAB) </a:t>
            </a:r>
          </a:p>
          <a:p>
            <a:pPr>
              <a:lnSpc>
                <a:spcPct val="90000"/>
              </a:lnSpc>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p>
        </p:txBody>
      </p:sp>
      <p:sp>
        <p:nvSpPr>
          <p:cNvPr id="2" name="Slide Number Placeholder 1"/>
          <p:cNvSpPr>
            <a:spLocks noGrp="1"/>
          </p:cNvSpPr>
          <p:nvPr>
            <p:ph type="sldNum" sz="quarter" idx="12"/>
          </p:nvPr>
        </p:nvSpPr>
        <p:spPr/>
        <p:txBody>
          <a:bodyPr/>
          <a:lstStyle/>
          <a:p>
            <a:fld id="{5C6FAEEE-D619-4E65-A0EF-E650D0B3166A}" type="slidenum">
              <a:rPr lang="en-US" smtClean="0"/>
              <a:t>62</a:t>
            </a:fld>
            <a:endParaRPr lang="en-US"/>
          </a:p>
        </p:txBody>
      </p:sp>
      <p:sp>
        <p:nvSpPr>
          <p:cNvPr id="3" name="Title 1">
            <a:extLst>
              <a:ext uri="{FF2B5EF4-FFF2-40B4-BE49-F238E27FC236}">
                <a16:creationId xmlns:a16="http://schemas.microsoft.com/office/drawing/2014/main" id="{F35A7A1F-B7E6-E162-8A7C-2F2CCB00BE33}"/>
              </a:ext>
            </a:extLst>
          </p:cNvPr>
          <p:cNvSpPr txBox="1">
            <a:spLocks/>
          </p:cNvSpPr>
          <p:nvPr/>
        </p:nvSpPr>
        <p:spPr>
          <a:xfrm>
            <a:off x="696096" y="253914"/>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History of Audio/Video broadcasting</a:t>
            </a:r>
          </a:p>
        </p:txBody>
      </p:sp>
      <p:pic>
        <p:nvPicPr>
          <p:cNvPr id="6" name="Picture 5" descr="A person sitting at a desk with a radio&#10;&#10;Description automatically generated">
            <a:extLst>
              <a:ext uri="{FF2B5EF4-FFF2-40B4-BE49-F238E27FC236}">
                <a16:creationId xmlns:a16="http://schemas.microsoft.com/office/drawing/2014/main" id="{46364AE7-6F47-89F5-C149-EF09609038B6}"/>
              </a:ext>
            </a:extLst>
          </p:cNvPr>
          <p:cNvPicPr>
            <a:picLocks noChangeAspect="1"/>
          </p:cNvPicPr>
          <p:nvPr/>
        </p:nvPicPr>
        <p:blipFill>
          <a:blip r:embed="rId3"/>
          <a:stretch>
            <a:fillRect/>
          </a:stretch>
        </p:blipFill>
        <p:spPr>
          <a:xfrm>
            <a:off x="9605725" y="2605222"/>
            <a:ext cx="2289999" cy="2289999"/>
          </a:xfrm>
          <a:prstGeom prst="rect">
            <a:avLst/>
          </a:prstGeom>
        </p:spPr>
      </p:pic>
    </p:spTree>
    <p:extLst>
      <p:ext uri="{BB962C8B-B14F-4D97-AF65-F5344CB8AC3E}">
        <p14:creationId xmlns:p14="http://schemas.microsoft.com/office/powerpoint/2010/main" val="14807458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animEffect transition="in" filter="blinds(horizontal)">
                                      <p:cBhvr>
                                        <p:cTn id="7" dur="500"/>
                                        <p:tgtEl>
                                          <p:spTgt spid="143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8">
                                            <p:txEl>
                                              <p:pRg st="1" end="1"/>
                                            </p:txEl>
                                          </p:spTgt>
                                        </p:tgtEl>
                                        <p:attrNameLst>
                                          <p:attrName>style.visibility</p:attrName>
                                        </p:attrNameLst>
                                      </p:cBhvr>
                                      <p:to>
                                        <p:strVal val="visible"/>
                                      </p:to>
                                    </p:set>
                                    <p:animEffect transition="in" filter="blinds(horizontal)">
                                      <p:cBhvr>
                                        <p:cTn id="12" dur="500"/>
                                        <p:tgtEl>
                                          <p:spTgt spid="14338">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338">
                                            <p:txEl>
                                              <p:pRg st="2" end="2"/>
                                            </p:txEl>
                                          </p:spTgt>
                                        </p:tgtEl>
                                        <p:attrNameLst>
                                          <p:attrName>style.visibility</p:attrName>
                                        </p:attrNameLst>
                                      </p:cBhvr>
                                      <p:to>
                                        <p:strVal val="visible"/>
                                      </p:to>
                                    </p:set>
                                    <p:animEffect transition="in" filter="blinds(horizontal)">
                                      <p:cBhvr>
                                        <p:cTn id="15" dur="500"/>
                                        <p:tgtEl>
                                          <p:spTgt spid="14338">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338">
                                            <p:txEl>
                                              <p:pRg st="3" end="3"/>
                                            </p:txEl>
                                          </p:spTgt>
                                        </p:tgtEl>
                                        <p:attrNameLst>
                                          <p:attrName>style.visibility</p:attrName>
                                        </p:attrNameLst>
                                      </p:cBhvr>
                                      <p:to>
                                        <p:strVal val="visible"/>
                                      </p:to>
                                    </p:set>
                                    <p:animEffect transition="in" filter="blinds(horizontal)">
                                      <p:cBhvr>
                                        <p:cTn id="18" dur="500"/>
                                        <p:tgtEl>
                                          <p:spTgt spid="14338">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338">
                                            <p:txEl>
                                              <p:pRg st="4" end="4"/>
                                            </p:txEl>
                                          </p:spTgt>
                                        </p:tgtEl>
                                        <p:attrNameLst>
                                          <p:attrName>style.visibility</p:attrName>
                                        </p:attrNameLst>
                                      </p:cBhvr>
                                      <p:to>
                                        <p:strVal val="visible"/>
                                      </p:to>
                                    </p:set>
                                    <p:animEffect transition="in" filter="blinds(horizontal)">
                                      <p:cBhvr>
                                        <p:cTn id="21" dur="500"/>
                                        <p:tgtEl>
                                          <p:spTgt spid="1433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4338">
                                            <p:txEl>
                                              <p:pRg st="5" end="5"/>
                                            </p:txEl>
                                          </p:spTgt>
                                        </p:tgtEl>
                                        <p:attrNameLst>
                                          <p:attrName>style.visibility</p:attrName>
                                        </p:attrNameLst>
                                      </p:cBhvr>
                                      <p:to>
                                        <p:strVal val="visible"/>
                                      </p:to>
                                    </p:set>
                                    <p:animEffect transition="in" filter="blinds(horizontal)">
                                      <p:cBhvr>
                                        <p:cTn id="26" dur="500"/>
                                        <p:tgtEl>
                                          <p:spTgt spid="1433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338">
                                            <p:txEl>
                                              <p:pRg st="6" end="6"/>
                                            </p:txEl>
                                          </p:spTgt>
                                        </p:tgtEl>
                                        <p:attrNameLst>
                                          <p:attrName>style.visibility</p:attrName>
                                        </p:attrNameLst>
                                      </p:cBhvr>
                                      <p:to>
                                        <p:strVal val="visible"/>
                                      </p:to>
                                    </p:set>
                                    <p:animEffect transition="in" filter="blinds(horizontal)">
                                      <p:cBhvr>
                                        <p:cTn id="31" dur="500"/>
                                        <p:tgtEl>
                                          <p:spTgt spid="1433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a:t>CS 4222/5422 - intro</a:t>
            </a:r>
          </a:p>
        </p:txBody>
      </p:sp>
      <p:sp>
        <p:nvSpPr>
          <p:cNvPr id="15362" name="Rectangle 2"/>
          <p:cNvSpPr>
            <a:spLocks noGrp="1" noChangeArrowheads="1"/>
          </p:cNvSpPr>
          <p:nvPr>
            <p:ph type="body" idx="4294967295"/>
          </p:nvPr>
        </p:nvSpPr>
        <p:spPr>
          <a:xfrm>
            <a:off x="343011" y="1214353"/>
            <a:ext cx="11662638" cy="4948063"/>
          </a:xfrm>
        </p:spPr>
        <p:txBody>
          <a:bodyPr>
            <a:noAutofit/>
          </a:bodyPr>
          <a:lstStyle/>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1923: First wireless TV transmission</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1941: NTSC (National Television System Committee), 525 lines per inch at 30 fps in a bandwidth of 6 MHz</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1962: AT&amp;T launches Telstar, the first satellite to carry TV broadcasts</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1963: PAL or Phase Alternating Line standardized, uses 625 lines</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b="1" dirty="0">
                <a:solidFill>
                  <a:srgbClr val="FF0000"/>
                </a:solidFill>
                <a:latin typeface="+mj-lt"/>
              </a:rPr>
              <a:t>1963: First TV broadcast in Singapore (channel 5)</a:t>
            </a:r>
            <a:r>
              <a:rPr lang="ar-SA" b="1" dirty="0">
                <a:solidFill>
                  <a:srgbClr val="FF0000"/>
                </a:solidFill>
                <a:latin typeface="+mj-lt"/>
                <a:cs typeface="Arial" charset="0"/>
              </a:rPr>
              <a:t>‏</a:t>
            </a:r>
            <a:endParaRPr lang="en-US" b="1" dirty="0">
              <a:solidFill>
                <a:srgbClr val="FF0000"/>
              </a:solidFill>
              <a:latin typeface="+mj-lt"/>
            </a:endParaRP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1996: US. HDTV standardized </a:t>
            </a:r>
          </a:p>
        </p:txBody>
      </p:sp>
      <p:sp>
        <p:nvSpPr>
          <p:cNvPr id="2" name="Slide Number Placeholder 1"/>
          <p:cNvSpPr>
            <a:spLocks noGrp="1"/>
          </p:cNvSpPr>
          <p:nvPr>
            <p:ph type="sldNum" sz="quarter" idx="12"/>
          </p:nvPr>
        </p:nvSpPr>
        <p:spPr/>
        <p:txBody>
          <a:bodyPr/>
          <a:lstStyle/>
          <a:p>
            <a:fld id="{5C6FAEEE-D619-4E65-A0EF-E650D0B3166A}" type="slidenum">
              <a:rPr lang="en-US" smtClean="0"/>
              <a:t>63</a:t>
            </a:fld>
            <a:endParaRPr lang="en-US"/>
          </a:p>
        </p:txBody>
      </p:sp>
      <p:sp>
        <p:nvSpPr>
          <p:cNvPr id="3" name="Title 1">
            <a:extLst>
              <a:ext uri="{FF2B5EF4-FFF2-40B4-BE49-F238E27FC236}">
                <a16:creationId xmlns:a16="http://schemas.microsoft.com/office/drawing/2014/main" id="{380ED1F4-DC44-F614-ADC2-62302817C1D7}"/>
              </a:ext>
            </a:extLst>
          </p:cNvPr>
          <p:cNvSpPr txBox="1">
            <a:spLocks/>
          </p:cNvSpPr>
          <p:nvPr/>
        </p:nvSpPr>
        <p:spPr>
          <a:xfrm>
            <a:off x="343011" y="226753"/>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History of Television Broadcasting</a:t>
            </a:r>
          </a:p>
        </p:txBody>
      </p:sp>
      <p:pic>
        <p:nvPicPr>
          <p:cNvPr id="6" name="Picture 5" descr="An old television on a table&#10;&#10;Description automatically generated">
            <a:extLst>
              <a:ext uri="{FF2B5EF4-FFF2-40B4-BE49-F238E27FC236}">
                <a16:creationId xmlns:a16="http://schemas.microsoft.com/office/drawing/2014/main" id="{6E8959D3-255B-3EC4-684E-07A49CADD552}"/>
              </a:ext>
            </a:extLst>
          </p:cNvPr>
          <p:cNvPicPr>
            <a:picLocks noChangeAspect="1"/>
          </p:cNvPicPr>
          <p:nvPr/>
        </p:nvPicPr>
        <p:blipFill>
          <a:blip r:embed="rId3"/>
          <a:stretch>
            <a:fillRect/>
          </a:stretch>
        </p:blipFill>
        <p:spPr>
          <a:xfrm>
            <a:off x="9876051" y="4182701"/>
            <a:ext cx="1979715" cy="1979715"/>
          </a:xfrm>
          <a:prstGeom prst="rect">
            <a:avLst/>
          </a:prstGeom>
        </p:spPr>
      </p:pic>
    </p:spTree>
    <p:extLst>
      <p:ext uri="{BB962C8B-B14F-4D97-AF65-F5344CB8AC3E}">
        <p14:creationId xmlns:p14="http://schemas.microsoft.com/office/powerpoint/2010/main" val="5135899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transition="in" filter="blinds(horizontal)">
                                      <p:cBhvr>
                                        <p:cTn id="7" dur="500"/>
                                        <p:tgtEl>
                                          <p:spTgt spid="153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2">
                                            <p:txEl>
                                              <p:pRg st="1" end="1"/>
                                            </p:txEl>
                                          </p:spTgt>
                                        </p:tgtEl>
                                        <p:attrNameLst>
                                          <p:attrName>style.visibility</p:attrName>
                                        </p:attrNameLst>
                                      </p:cBhvr>
                                      <p:to>
                                        <p:strVal val="visible"/>
                                      </p:to>
                                    </p:set>
                                    <p:animEffect transition="in" filter="blinds(horizontal)">
                                      <p:cBhvr>
                                        <p:cTn id="12" dur="500"/>
                                        <p:tgtEl>
                                          <p:spTgt spid="153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62">
                                            <p:txEl>
                                              <p:pRg st="2" end="2"/>
                                            </p:txEl>
                                          </p:spTgt>
                                        </p:tgtEl>
                                        <p:attrNameLst>
                                          <p:attrName>style.visibility</p:attrName>
                                        </p:attrNameLst>
                                      </p:cBhvr>
                                      <p:to>
                                        <p:strVal val="visible"/>
                                      </p:to>
                                    </p:set>
                                    <p:animEffect transition="in" filter="blinds(horizontal)">
                                      <p:cBhvr>
                                        <p:cTn id="17" dur="500"/>
                                        <p:tgtEl>
                                          <p:spTgt spid="153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362">
                                            <p:txEl>
                                              <p:pRg st="3" end="3"/>
                                            </p:txEl>
                                          </p:spTgt>
                                        </p:tgtEl>
                                        <p:attrNameLst>
                                          <p:attrName>style.visibility</p:attrName>
                                        </p:attrNameLst>
                                      </p:cBhvr>
                                      <p:to>
                                        <p:strVal val="visible"/>
                                      </p:to>
                                    </p:set>
                                    <p:animEffect transition="in" filter="blinds(horizontal)">
                                      <p:cBhvr>
                                        <p:cTn id="22" dur="500"/>
                                        <p:tgtEl>
                                          <p:spTgt spid="15362">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362">
                                            <p:txEl>
                                              <p:pRg st="4" end="4"/>
                                            </p:txEl>
                                          </p:spTgt>
                                        </p:tgtEl>
                                        <p:attrNameLst>
                                          <p:attrName>style.visibility</p:attrName>
                                        </p:attrNameLst>
                                      </p:cBhvr>
                                      <p:to>
                                        <p:strVal val="visible"/>
                                      </p:to>
                                    </p:set>
                                    <p:animEffect transition="in" filter="blinds(horizontal)">
                                      <p:cBhvr>
                                        <p:cTn id="25" dur="500"/>
                                        <p:tgtEl>
                                          <p:spTgt spid="1536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5362">
                                            <p:txEl>
                                              <p:pRg st="5" end="5"/>
                                            </p:txEl>
                                          </p:spTgt>
                                        </p:tgtEl>
                                        <p:attrNameLst>
                                          <p:attrName>style.visibility</p:attrName>
                                        </p:attrNameLst>
                                      </p:cBhvr>
                                      <p:to>
                                        <p:strVal val="visible"/>
                                      </p:to>
                                    </p:set>
                                    <p:animEffect transition="in" filter="blinds(horizontal)">
                                      <p:cBhvr>
                                        <p:cTn id="30" dur="500"/>
                                        <p:tgtEl>
                                          <p:spTgt spid="1536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4294967295"/>
          </p:nvPr>
        </p:nvSpPr>
        <p:spPr>
          <a:xfrm>
            <a:off x="696096" y="1493837"/>
            <a:ext cx="11782541" cy="4862513"/>
          </a:xfrm>
        </p:spPr>
        <p:txBody>
          <a:bodyPr>
            <a:normAutofit/>
          </a:bodyPr>
          <a:lstStyle/>
          <a:p>
            <a:pPr>
              <a:spcBef>
                <a:spcPts val="12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1946 - First interconnection of mobile users to public switched telephone network (PSTN), “zero” generation</a:t>
            </a:r>
          </a:p>
          <a:p>
            <a:pPr>
              <a:spcBef>
                <a:spcPts val="12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1983 - Advanced Mobile Phone System (AMPS) deployed in US in 900 MHz</a:t>
            </a:r>
          </a:p>
          <a:p>
            <a:pPr>
              <a:spcBef>
                <a:spcPts val="12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1989 - </a:t>
            </a:r>
            <a:r>
              <a:rPr lang="en-US" dirty="0" err="1">
                <a:latin typeface="+mj-lt"/>
              </a:rPr>
              <a:t>Groupe</a:t>
            </a:r>
            <a:r>
              <a:rPr lang="en-US" dirty="0">
                <a:latin typeface="+mj-lt"/>
              </a:rPr>
              <a:t> </a:t>
            </a:r>
            <a:r>
              <a:rPr lang="en-US" dirty="0" err="1">
                <a:latin typeface="+mj-lt"/>
              </a:rPr>
              <a:t>Spècial</a:t>
            </a:r>
            <a:r>
              <a:rPr lang="en-US" dirty="0">
                <a:latin typeface="+mj-lt"/>
              </a:rPr>
              <a:t> Mobile defines European digital cellular standard, GSM</a:t>
            </a:r>
          </a:p>
          <a:p>
            <a:pPr>
              <a:spcBef>
                <a:spcPts val="12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1993 - IS-95 code-division multiple-access (CDMA) digital cellular system deployed in US</a:t>
            </a:r>
          </a:p>
        </p:txBody>
      </p:sp>
      <p:sp>
        <p:nvSpPr>
          <p:cNvPr id="2" name="Slide Number Placeholder 1"/>
          <p:cNvSpPr>
            <a:spLocks noGrp="1"/>
          </p:cNvSpPr>
          <p:nvPr>
            <p:ph type="sldNum" sz="quarter" idx="12"/>
          </p:nvPr>
        </p:nvSpPr>
        <p:spPr/>
        <p:txBody>
          <a:bodyPr/>
          <a:lstStyle/>
          <a:p>
            <a:fld id="{5C6FAEEE-D619-4E65-A0EF-E650D0B3166A}" type="slidenum">
              <a:rPr lang="en-US" smtClean="0"/>
              <a:t>64</a:t>
            </a:fld>
            <a:endParaRPr lang="en-US"/>
          </a:p>
        </p:txBody>
      </p:sp>
      <p:sp>
        <p:nvSpPr>
          <p:cNvPr id="3" name="Title 1">
            <a:extLst>
              <a:ext uri="{FF2B5EF4-FFF2-40B4-BE49-F238E27FC236}">
                <a16:creationId xmlns:a16="http://schemas.microsoft.com/office/drawing/2014/main" id="{72C8386F-B8F9-B214-00CB-8A0F62CF128B}"/>
              </a:ext>
            </a:extLst>
          </p:cNvPr>
          <p:cNvSpPr txBox="1">
            <a:spLocks/>
          </p:cNvSpPr>
          <p:nvPr/>
        </p:nvSpPr>
        <p:spPr>
          <a:xfrm>
            <a:off x="696096" y="253914"/>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History of Voice and Cellular Communication</a:t>
            </a:r>
          </a:p>
        </p:txBody>
      </p:sp>
    </p:spTree>
    <p:extLst>
      <p:ext uri="{BB962C8B-B14F-4D97-AF65-F5344CB8AC3E}">
        <p14:creationId xmlns:p14="http://schemas.microsoft.com/office/powerpoint/2010/main" val="21761405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Effect transition="in" filter="blinds(horizontal)">
                                      <p:cBhvr>
                                        <p:cTn id="7" dur="500"/>
                                        <p:tgtEl>
                                          <p:spTgt spid="163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6">
                                            <p:txEl>
                                              <p:pRg st="1" end="1"/>
                                            </p:txEl>
                                          </p:spTgt>
                                        </p:tgtEl>
                                        <p:attrNameLst>
                                          <p:attrName>style.visibility</p:attrName>
                                        </p:attrNameLst>
                                      </p:cBhvr>
                                      <p:to>
                                        <p:strVal val="visible"/>
                                      </p:to>
                                    </p:set>
                                    <p:animEffect transition="in" filter="blinds(horizontal)">
                                      <p:cBhvr>
                                        <p:cTn id="12" dur="500"/>
                                        <p:tgtEl>
                                          <p:spTgt spid="163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86">
                                            <p:txEl>
                                              <p:pRg st="2" end="2"/>
                                            </p:txEl>
                                          </p:spTgt>
                                        </p:tgtEl>
                                        <p:attrNameLst>
                                          <p:attrName>style.visibility</p:attrName>
                                        </p:attrNameLst>
                                      </p:cBhvr>
                                      <p:to>
                                        <p:strVal val="visible"/>
                                      </p:to>
                                    </p:set>
                                    <p:animEffect transition="in" filter="blinds(horizontal)">
                                      <p:cBhvr>
                                        <p:cTn id="17" dur="500"/>
                                        <p:tgtEl>
                                          <p:spTgt spid="163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386">
                                            <p:txEl>
                                              <p:pRg st="3" end="3"/>
                                            </p:txEl>
                                          </p:spTgt>
                                        </p:tgtEl>
                                        <p:attrNameLst>
                                          <p:attrName>style.visibility</p:attrName>
                                        </p:attrNameLst>
                                      </p:cBhvr>
                                      <p:to>
                                        <p:strVal val="visible"/>
                                      </p:to>
                                    </p:set>
                                    <p:animEffect transition="in" filter="blinds(horizontal)">
                                      <p:cBhvr>
                                        <p:cTn id="22" dur="500"/>
                                        <p:tgtEl>
                                          <p:spTgt spid="163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3662453"/>
          </a:xfrm>
        </p:spPr>
        <p:txBody>
          <a:bodyPr>
            <a:normAutofit/>
          </a:bodyPr>
          <a:lstStyle/>
          <a:p>
            <a:r>
              <a:rPr lang="en-US" dirty="0">
                <a:latin typeface="+mj-lt"/>
              </a:rPr>
              <a:t>1985 – US FCC rules ISM band for unlicensed use</a:t>
            </a:r>
          </a:p>
          <a:p>
            <a:r>
              <a:rPr lang="en-US" dirty="0">
                <a:latin typeface="+mj-lt"/>
              </a:rPr>
              <a:t>1990s – </a:t>
            </a:r>
            <a:r>
              <a:rPr lang="en-US" dirty="0" err="1">
                <a:latin typeface="+mj-lt"/>
              </a:rPr>
              <a:t>WaveLAN</a:t>
            </a:r>
            <a:r>
              <a:rPr lang="en-US" dirty="0">
                <a:latin typeface="+mj-lt"/>
              </a:rPr>
              <a:t> (NCR Corporation, Netherlands)</a:t>
            </a:r>
          </a:p>
          <a:p>
            <a:pPr lvl="1"/>
            <a:r>
              <a:rPr lang="en-US" sz="2800" dirty="0">
                <a:latin typeface="+mj-lt"/>
              </a:rPr>
              <a:t>Wireless ethernet for cashier systems</a:t>
            </a:r>
          </a:p>
          <a:p>
            <a:r>
              <a:rPr lang="en-US" dirty="0">
                <a:latin typeface="+mj-lt"/>
              </a:rPr>
              <a:t>1997 – 802.11 specification</a:t>
            </a:r>
          </a:p>
          <a:p>
            <a:r>
              <a:rPr lang="en-US" dirty="0">
                <a:latin typeface="+mj-lt"/>
              </a:rPr>
              <a:t>1999 – 802.11b and 802.11a amendments</a:t>
            </a:r>
          </a:p>
          <a:p>
            <a:r>
              <a:rPr lang="en-US" dirty="0">
                <a:latin typeface="+mj-lt"/>
              </a:rPr>
              <a:t>1999 – </a:t>
            </a:r>
            <a:r>
              <a:rPr lang="en-US" dirty="0" err="1">
                <a:latin typeface="+mj-lt"/>
              </a:rPr>
              <a:t>WiFi</a:t>
            </a:r>
            <a:r>
              <a:rPr lang="en-US" dirty="0">
                <a:latin typeface="+mj-lt"/>
              </a:rPr>
              <a:t> Alliance formed for certification of devices</a:t>
            </a:r>
          </a:p>
          <a:p>
            <a:r>
              <a:rPr lang="en-US" dirty="0">
                <a:latin typeface="+mj-lt"/>
              </a:rPr>
              <a:t>1999 – Apple iBook is the first consumer </a:t>
            </a:r>
            <a:r>
              <a:rPr lang="en-US" dirty="0" err="1">
                <a:latin typeface="+mj-lt"/>
              </a:rPr>
              <a:t>WiFi</a:t>
            </a:r>
            <a:r>
              <a:rPr lang="en-US" dirty="0">
                <a:latin typeface="+mj-lt"/>
              </a:rPr>
              <a:t> product</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65</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mn-lt"/>
              </a:rPr>
              <a:t>WiFi</a:t>
            </a:r>
            <a:r>
              <a:rPr lang="en-US" dirty="0">
                <a:latin typeface="+mn-lt"/>
              </a:rPr>
              <a:t> standard timeline</a:t>
            </a:r>
          </a:p>
        </p:txBody>
      </p:sp>
      <p:pic>
        <p:nvPicPr>
          <p:cNvPr id="8" name="Picture 4">
            <a:extLst>
              <a:ext uri="{FF2B5EF4-FFF2-40B4-BE49-F238E27FC236}">
                <a16:creationId xmlns:a16="http://schemas.microsoft.com/office/drawing/2014/main" id="{83652343-6187-EBF4-C6D5-6D4F8C9495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53" t="5396" r="8911" b="5586"/>
          <a:stretch/>
        </p:blipFill>
        <p:spPr bwMode="auto">
          <a:xfrm>
            <a:off x="9935465" y="3185735"/>
            <a:ext cx="1526029" cy="1136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97F9F21-B652-14AE-56FD-B2D65B4CC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5196" y="933091"/>
            <a:ext cx="1569094" cy="18056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02C18C-9CBF-50A7-BE10-73A0516413C9}"/>
              </a:ext>
            </a:extLst>
          </p:cNvPr>
          <p:cNvPicPr>
            <a:picLocks noChangeAspect="1"/>
          </p:cNvPicPr>
          <p:nvPr/>
        </p:nvPicPr>
        <p:blipFill>
          <a:blip r:embed="rId5"/>
          <a:stretch>
            <a:fillRect/>
          </a:stretch>
        </p:blipFill>
        <p:spPr>
          <a:xfrm>
            <a:off x="9645099" y="4530834"/>
            <a:ext cx="2106759" cy="1762016"/>
          </a:xfrm>
          <a:prstGeom prst="rect">
            <a:avLst/>
          </a:prstGeom>
        </p:spPr>
      </p:pic>
      <p:sp>
        <p:nvSpPr>
          <p:cNvPr id="2" name="Footer Placeholder 1">
            <a:extLst>
              <a:ext uri="{FF2B5EF4-FFF2-40B4-BE49-F238E27FC236}">
                <a16:creationId xmlns:a16="http://schemas.microsoft.com/office/drawing/2014/main" id="{6FBC6BF7-C41A-3FA1-5BB3-32BCB2E8B66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633424734"/>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iBook (1999)</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66</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540452" y="1825367"/>
            <a:ext cx="11111096" cy="4329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First consumer laptop to support wireless (</a:t>
            </a:r>
            <a:r>
              <a:rPr lang="en-US" dirty="0" err="1">
                <a:latin typeface="+mj-lt"/>
              </a:rPr>
              <a:t>WiFi</a:t>
            </a:r>
            <a:r>
              <a:rPr lang="en-US" dirty="0">
                <a:latin typeface="+mj-lt"/>
              </a:rPr>
              <a:t>) capability</a:t>
            </a:r>
          </a:p>
        </p:txBody>
      </p:sp>
      <p:pic>
        <p:nvPicPr>
          <p:cNvPr id="6" name="Online Media 2" descr="Macworld NY 1999 - iBook &amp; AirPort Introduction">
            <a:hlinkClick r:id="" action="ppaction://media"/>
            <a:extLst>
              <a:ext uri="{FF2B5EF4-FFF2-40B4-BE49-F238E27FC236}">
                <a16:creationId xmlns:a16="http://schemas.microsoft.com/office/drawing/2014/main" id="{4F084341-A4CB-2B6A-701D-126B6AB19EA0}"/>
              </a:ext>
            </a:extLst>
          </p:cNvPr>
          <p:cNvPicPr>
            <a:picLocks noRot="1" noChangeAspect="1"/>
          </p:cNvPicPr>
          <p:nvPr>
            <a:videoFile r:link="rId1"/>
          </p:nvPr>
        </p:nvPicPr>
        <p:blipFill>
          <a:blip r:embed="rId3"/>
          <a:stretch>
            <a:fillRect/>
          </a:stretch>
        </p:blipFill>
        <p:spPr>
          <a:xfrm>
            <a:off x="2532969" y="2330127"/>
            <a:ext cx="7126061" cy="4026223"/>
          </a:xfrm>
          <a:prstGeom prst="rect">
            <a:avLst/>
          </a:prstGeom>
        </p:spPr>
      </p:pic>
    </p:spTree>
    <p:extLst>
      <p:ext uri="{BB962C8B-B14F-4D97-AF65-F5344CB8AC3E}">
        <p14:creationId xmlns:p14="http://schemas.microsoft.com/office/powerpoint/2010/main" val="317752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2155" y="3185208"/>
            <a:ext cx="9787690" cy="1258094"/>
          </a:xfrm>
        </p:spPr>
        <p:txBody>
          <a:bodyPr>
            <a:normAutofit/>
          </a:bodyPr>
          <a:lstStyle/>
          <a:p>
            <a:pPr marL="0" indent="0" algn="ctr">
              <a:buNone/>
            </a:pPr>
            <a:r>
              <a:rPr lang="en-US" sz="4800" dirty="0"/>
              <a:t>Basics of Wireless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173937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What are wireless radios?</a:t>
            </a:r>
          </a:p>
        </p:txBody>
      </p:sp>
      <p:sp>
        <p:nvSpPr>
          <p:cNvPr id="3" name="Content Placeholder 2"/>
          <p:cNvSpPr>
            <a:spLocks noGrp="1"/>
          </p:cNvSpPr>
          <p:nvPr>
            <p:ph idx="1"/>
          </p:nvPr>
        </p:nvSpPr>
        <p:spPr>
          <a:xfrm>
            <a:off x="838199" y="1690687"/>
            <a:ext cx="11187023" cy="2277463"/>
          </a:xfrm>
        </p:spPr>
        <p:txBody>
          <a:bodyPr>
            <a:noAutofit/>
          </a:bodyPr>
          <a:lstStyle/>
          <a:p>
            <a:r>
              <a:rPr lang="en-US" dirty="0">
                <a:latin typeface="+mj-lt"/>
              </a:rPr>
              <a:t>Radios are electronic devices that enables wireless transmission of signals</a:t>
            </a:r>
          </a:p>
          <a:p>
            <a:pPr lvl="1"/>
            <a:r>
              <a:rPr lang="en-US" dirty="0">
                <a:latin typeface="+mj-lt"/>
              </a:rPr>
              <a:t>Electromagnetic signal is modulated and radiated out of the antenna</a:t>
            </a:r>
          </a:p>
          <a:p>
            <a:pPr lvl="1"/>
            <a:r>
              <a:rPr lang="en-US" dirty="0">
                <a:latin typeface="+mj-lt"/>
              </a:rPr>
              <a:t>Wireless transmissions are then received by a receiver radio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68</a:t>
            </a:fld>
            <a:endParaRPr lang="sv-SE" dirty="0"/>
          </a:p>
        </p:txBody>
      </p:sp>
      <p:cxnSp>
        <p:nvCxnSpPr>
          <p:cNvPr id="4" name="Straight Connector 3">
            <a:extLst>
              <a:ext uri="{FF2B5EF4-FFF2-40B4-BE49-F238E27FC236}">
                <a16:creationId xmlns:a16="http://schemas.microsoft.com/office/drawing/2014/main" id="{D3DD7CCE-4DA9-FA21-2356-124EF2D1C6E6}"/>
              </a:ext>
            </a:extLst>
          </p:cNvPr>
          <p:cNvCxnSpPr>
            <a:cxnSpLocks/>
          </p:cNvCxnSpPr>
          <p:nvPr/>
        </p:nvCxnSpPr>
        <p:spPr>
          <a:xfrm>
            <a:off x="3530537" y="4193352"/>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2B82DF5D-AAA4-C79A-827D-4A2BBA49DB3C}"/>
              </a:ext>
            </a:extLst>
          </p:cNvPr>
          <p:cNvSpPr/>
          <p:nvPr/>
        </p:nvSpPr>
        <p:spPr>
          <a:xfrm rot="10800000">
            <a:off x="3190797" y="3631024"/>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ACF86B1-F84E-24BC-9018-26F0F3DBDFFA}"/>
              </a:ext>
            </a:extLst>
          </p:cNvPr>
          <p:cNvCxnSpPr>
            <a:cxnSpLocks/>
          </p:cNvCxnSpPr>
          <p:nvPr/>
        </p:nvCxnSpPr>
        <p:spPr>
          <a:xfrm>
            <a:off x="3530535" y="4781723"/>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517617-1B11-BA55-5BA4-17B99B9A8C53}"/>
              </a:ext>
            </a:extLst>
          </p:cNvPr>
          <p:cNvSpPr txBox="1"/>
          <p:nvPr/>
        </p:nvSpPr>
        <p:spPr>
          <a:xfrm>
            <a:off x="3916079" y="3699889"/>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12E09D91-7BB4-414C-F4CA-F686785ED6A1}"/>
              </a:ext>
            </a:extLst>
          </p:cNvPr>
          <p:cNvSpPr txBox="1"/>
          <p:nvPr/>
        </p:nvSpPr>
        <p:spPr>
          <a:xfrm>
            <a:off x="2724122" y="5511005"/>
            <a:ext cx="1612826" cy="338554"/>
          </a:xfrm>
          <a:prstGeom prst="rect">
            <a:avLst/>
          </a:prstGeom>
          <a:noFill/>
        </p:spPr>
        <p:txBody>
          <a:bodyPr wrap="square" rtlCol="0">
            <a:spAutoFit/>
          </a:bodyPr>
          <a:lstStyle/>
          <a:p>
            <a:r>
              <a:rPr lang="en-US" sz="1600" dirty="0">
                <a:latin typeface="+mj-lt"/>
              </a:rPr>
              <a:t>Radio transmitter</a:t>
            </a:r>
          </a:p>
        </p:txBody>
      </p:sp>
      <p:cxnSp>
        <p:nvCxnSpPr>
          <p:cNvPr id="20" name="Straight Arrow Connector 19">
            <a:extLst>
              <a:ext uri="{FF2B5EF4-FFF2-40B4-BE49-F238E27FC236}">
                <a16:creationId xmlns:a16="http://schemas.microsoft.com/office/drawing/2014/main" id="{D72A4E42-C347-C0CB-BF40-091E06D68268}"/>
              </a:ext>
            </a:extLst>
          </p:cNvPr>
          <p:cNvCxnSpPr>
            <a:cxnSpLocks/>
          </p:cNvCxnSpPr>
          <p:nvPr/>
        </p:nvCxnSpPr>
        <p:spPr>
          <a:xfrm>
            <a:off x="4730380" y="3976888"/>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B7A7A4-FA21-850F-C30E-76585C6BBECC}"/>
              </a:ext>
            </a:extLst>
          </p:cNvPr>
          <p:cNvSpPr txBox="1"/>
          <p:nvPr/>
        </p:nvSpPr>
        <p:spPr>
          <a:xfrm>
            <a:off x="5211294" y="3648363"/>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C784CEB6-E805-5135-15B4-42C8DF457867}"/>
              </a:ext>
            </a:extLst>
          </p:cNvPr>
          <p:cNvSpPr/>
          <p:nvPr/>
        </p:nvSpPr>
        <p:spPr>
          <a:xfrm rot="10800000">
            <a:off x="8106852" y="3631024"/>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4AF61CC-D627-ABC8-DB76-F279445F65A0}"/>
              </a:ext>
            </a:extLst>
          </p:cNvPr>
          <p:cNvCxnSpPr>
            <a:cxnSpLocks/>
          </p:cNvCxnSpPr>
          <p:nvPr/>
        </p:nvCxnSpPr>
        <p:spPr>
          <a:xfrm>
            <a:off x="8446591" y="4190285"/>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E9B7D62-9AEE-09EA-649A-977C1FBC247D}"/>
              </a:ext>
            </a:extLst>
          </p:cNvPr>
          <p:cNvSpPr txBox="1"/>
          <p:nvPr/>
        </p:nvSpPr>
        <p:spPr>
          <a:xfrm>
            <a:off x="7932464" y="5558694"/>
            <a:ext cx="1464405" cy="338554"/>
          </a:xfrm>
          <a:prstGeom prst="rect">
            <a:avLst/>
          </a:prstGeom>
          <a:noFill/>
        </p:spPr>
        <p:txBody>
          <a:bodyPr wrap="square" rtlCol="0">
            <a:spAutoFit/>
          </a:bodyPr>
          <a:lstStyle/>
          <a:p>
            <a:r>
              <a:rPr lang="en-US" sz="1600" dirty="0">
                <a:latin typeface="+mj-lt"/>
              </a:rPr>
              <a:t>Radio receiver</a:t>
            </a:r>
          </a:p>
        </p:txBody>
      </p:sp>
      <p:sp>
        <p:nvSpPr>
          <p:cNvPr id="6" name="Footer Placeholder 1">
            <a:extLst>
              <a:ext uri="{FF2B5EF4-FFF2-40B4-BE49-F238E27FC236}">
                <a16:creationId xmlns:a16="http://schemas.microsoft.com/office/drawing/2014/main" id="{FB7032A3-149A-0729-2A3D-7F6391F9A32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8358465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We need to understand several terms and concepts</a:t>
            </a:r>
          </a:p>
        </p:txBody>
      </p:sp>
      <p:sp>
        <p:nvSpPr>
          <p:cNvPr id="3" name="Content Placeholder 2"/>
          <p:cNvSpPr>
            <a:spLocks noGrp="1"/>
          </p:cNvSpPr>
          <p:nvPr>
            <p:ph idx="1"/>
          </p:nvPr>
        </p:nvSpPr>
        <p:spPr>
          <a:xfrm>
            <a:off x="838199" y="1504631"/>
            <a:ext cx="11187023" cy="2277463"/>
          </a:xfrm>
        </p:spPr>
        <p:txBody>
          <a:bodyPr>
            <a:noAutofit/>
          </a:bodyPr>
          <a:lstStyle/>
          <a:p>
            <a:r>
              <a:rPr lang="en-US" dirty="0">
                <a:latin typeface="+mj-lt"/>
              </a:rPr>
              <a:t>What are electromagnetic waves?</a:t>
            </a:r>
          </a:p>
          <a:p>
            <a:r>
              <a:rPr lang="en-US" dirty="0">
                <a:latin typeface="+mj-lt"/>
              </a:rPr>
              <a:t>How are these electromagnetic waves modulated?</a:t>
            </a:r>
          </a:p>
          <a:p>
            <a:r>
              <a:rPr lang="en-US" dirty="0">
                <a:latin typeface="+mj-lt"/>
              </a:rPr>
              <a:t>How are they radiated from the transmitter to receiver?</a:t>
            </a:r>
          </a:p>
          <a:p>
            <a:r>
              <a:rPr lang="en-US" dirty="0">
                <a:latin typeface="+mj-lt"/>
              </a:rPr>
              <a:t>How do these signals propagate? How far can we receive these signals?</a:t>
            </a:r>
          </a:p>
          <a:p>
            <a:r>
              <a:rPr lang="en-US" dirty="0">
                <a:latin typeface="+mj-lt"/>
              </a:rPr>
              <a:t>What are different wireless standards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69</a:t>
            </a:fld>
            <a:endParaRPr lang="sv-SE" dirty="0"/>
          </a:p>
        </p:txBody>
      </p:sp>
      <p:cxnSp>
        <p:nvCxnSpPr>
          <p:cNvPr id="4" name="Straight Connector 3">
            <a:extLst>
              <a:ext uri="{FF2B5EF4-FFF2-40B4-BE49-F238E27FC236}">
                <a16:creationId xmlns:a16="http://schemas.microsoft.com/office/drawing/2014/main" id="{D3DD7CCE-4DA9-FA21-2356-124EF2D1C6E6}"/>
              </a:ext>
            </a:extLst>
          </p:cNvPr>
          <p:cNvCxnSpPr>
            <a:cxnSpLocks/>
          </p:cNvCxnSpPr>
          <p:nvPr/>
        </p:nvCxnSpPr>
        <p:spPr>
          <a:xfrm>
            <a:off x="3524522" y="4836668"/>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2B82DF5D-AAA4-C79A-827D-4A2BBA49DB3C}"/>
              </a:ext>
            </a:extLst>
          </p:cNvPr>
          <p:cNvSpPr/>
          <p:nvPr/>
        </p:nvSpPr>
        <p:spPr>
          <a:xfrm rot="10800000">
            <a:off x="3177304" y="430722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ACF86B1-F84E-24BC-9018-26F0F3DBDFFA}"/>
              </a:ext>
            </a:extLst>
          </p:cNvPr>
          <p:cNvCxnSpPr>
            <a:cxnSpLocks/>
          </p:cNvCxnSpPr>
          <p:nvPr/>
        </p:nvCxnSpPr>
        <p:spPr>
          <a:xfrm>
            <a:off x="3524520" y="542503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517617-1B11-BA55-5BA4-17B99B9A8C53}"/>
              </a:ext>
            </a:extLst>
          </p:cNvPr>
          <p:cNvSpPr txBox="1"/>
          <p:nvPr/>
        </p:nvSpPr>
        <p:spPr>
          <a:xfrm>
            <a:off x="3910064" y="4343205"/>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12E09D91-7BB4-414C-F4CA-F686785ED6A1}"/>
              </a:ext>
            </a:extLst>
          </p:cNvPr>
          <p:cNvSpPr txBox="1"/>
          <p:nvPr/>
        </p:nvSpPr>
        <p:spPr>
          <a:xfrm>
            <a:off x="2718107" y="6154321"/>
            <a:ext cx="1612826" cy="338554"/>
          </a:xfrm>
          <a:prstGeom prst="rect">
            <a:avLst/>
          </a:prstGeom>
          <a:noFill/>
        </p:spPr>
        <p:txBody>
          <a:bodyPr wrap="square" rtlCol="0">
            <a:spAutoFit/>
          </a:bodyPr>
          <a:lstStyle/>
          <a:p>
            <a:r>
              <a:rPr lang="en-US" sz="1600" dirty="0">
                <a:latin typeface="+mj-lt"/>
              </a:rPr>
              <a:t>Radio transmitter</a:t>
            </a:r>
          </a:p>
        </p:txBody>
      </p:sp>
      <p:cxnSp>
        <p:nvCxnSpPr>
          <p:cNvPr id="20" name="Straight Arrow Connector 19">
            <a:extLst>
              <a:ext uri="{FF2B5EF4-FFF2-40B4-BE49-F238E27FC236}">
                <a16:creationId xmlns:a16="http://schemas.microsoft.com/office/drawing/2014/main" id="{D72A4E42-C347-C0CB-BF40-091E06D68268}"/>
              </a:ext>
            </a:extLst>
          </p:cNvPr>
          <p:cNvCxnSpPr>
            <a:cxnSpLocks/>
          </p:cNvCxnSpPr>
          <p:nvPr/>
        </p:nvCxnSpPr>
        <p:spPr>
          <a:xfrm>
            <a:off x="4724365" y="462020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B7A7A4-FA21-850F-C30E-76585C6BBECC}"/>
              </a:ext>
            </a:extLst>
          </p:cNvPr>
          <p:cNvSpPr txBox="1"/>
          <p:nvPr/>
        </p:nvSpPr>
        <p:spPr>
          <a:xfrm>
            <a:off x="5205279" y="4291679"/>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C784CEB6-E805-5135-15B4-42C8DF457867}"/>
              </a:ext>
            </a:extLst>
          </p:cNvPr>
          <p:cNvSpPr/>
          <p:nvPr/>
        </p:nvSpPr>
        <p:spPr>
          <a:xfrm rot="10800000">
            <a:off x="8100837" y="427434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4AF61CC-D627-ABC8-DB76-F279445F65A0}"/>
              </a:ext>
            </a:extLst>
          </p:cNvPr>
          <p:cNvCxnSpPr>
            <a:cxnSpLocks/>
          </p:cNvCxnSpPr>
          <p:nvPr/>
        </p:nvCxnSpPr>
        <p:spPr>
          <a:xfrm>
            <a:off x="8440576" y="483360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E9B7D62-9AEE-09EA-649A-977C1FBC247D}"/>
              </a:ext>
            </a:extLst>
          </p:cNvPr>
          <p:cNvSpPr txBox="1"/>
          <p:nvPr/>
        </p:nvSpPr>
        <p:spPr>
          <a:xfrm>
            <a:off x="7861069" y="6154321"/>
            <a:ext cx="1464405" cy="338554"/>
          </a:xfrm>
          <a:prstGeom prst="rect">
            <a:avLst/>
          </a:prstGeom>
          <a:noFill/>
        </p:spPr>
        <p:txBody>
          <a:bodyPr wrap="square" rtlCol="0">
            <a:spAutoFit/>
          </a:bodyPr>
          <a:lstStyle/>
          <a:p>
            <a:r>
              <a:rPr lang="en-US" sz="1600" dirty="0">
                <a:latin typeface="+mj-lt"/>
              </a:rPr>
              <a:t>Radio receiver</a:t>
            </a:r>
          </a:p>
        </p:txBody>
      </p:sp>
      <p:sp>
        <p:nvSpPr>
          <p:cNvPr id="6" name="Footer Placeholder 1">
            <a:extLst>
              <a:ext uri="{FF2B5EF4-FFF2-40B4-BE49-F238E27FC236}">
                <a16:creationId xmlns:a16="http://schemas.microsoft.com/office/drawing/2014/main" id="{FB7032A3-149A-0729-2A3D-7F6391F9A32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19228533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Enabling Sustainable, Large-scale Internet of Things</a:t>
            </a:r>
          </a:p>
        </p:txBody>
      </p:sp>
      <p:sp>
        <p:nvSpPr>
          <p:cNvPr id="3" name="Content Placeholder 2"/>
          <p:cNvSpPr>
            <a:spLocks noGrp="1"/>
          </p:cNvSpPr>
          <p:nvPr>
            <p:ph idx="1"/>
          </p:nvPr>
        </p:nvSpPr>
        <p:spPr>
          <a:xfrm>
            <a:off x="536028" y="1690689"/>
            <a:ext cx="11588952" cy="4186600"/>
          </a:xfrm>
        </p:spPr>
        <p:txBody>
          <a:bodyPr>
            <a:normAutofit/>
          </a:bodyPr>
          <a:lstStyle/>
          <a:p>
            <a:r>
              <a:rPr lang="en-US" dirty="0">
                <a:latin typeface="+mj-lt"/>
              </a:rPr>
              <a:t>Internet of Things devices that can operate without batteries!</a:t>
            </a:r>
          </a:p>
          <a:p>
            <a:r>
              <a:rPr lang="en-US" dirty="0">
                <a:latin typeface="+mj-lt"/>
              </a:rPr>
              <a:t>Breakthroughs to enable zero-power sensing and communication</a:t>
            </a:r>
          </a:p>
          <a:p>
            <a:pPr lvl="1"/>
            <a:r>
              <a:rPr lang="en-US" dirty="0">
                <a:latin typeface="+mj-lt"/>
              </a:rPr>
              <a:t>Sensing and communication operations performed at microwatts of power</a:t>
            </a:r>
          </a:p>
          <a:p>
            <a:pPr lvl="1"/>
            <a:r>
              <a:rPr lang="en-US" b="1" dirty="0">
                <a:solidFill>
                  <a:srgbClr val="FF0000"/>
                </a:solidFill>
                <a:latin typeface="+mj-lt"/>
              </a:rPr>
              <a:t>100-10,000X</a:t>
            </a:r>
            <a:r>
              <a:rPr lang="en-US" dirty="0">
                <a:latin typeface="+mj-lt"/>
              </a:rPr>
              <a:t> lower than state-of-the-art and commercial systems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7</a:t>
            </a:fld>
            <a:endParaRPr lang="sv-SE"/>
          </a:p>
        </p:txBody>
      </p:sp>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7" name="Picture 6">
            <a:extLst>
              <a:ext uri="{FF2B5EF4-FFF2-40B4-BE49-F238E27FC236}">
                <a16:creationId xmlns:a16="http://schemas.microsoft.com/office/drawing/2014/main" id="{81458C6C-8B22-C2DF-239E-DF706A94D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191" y="4055675"/>
            <a:ext cx="5065009" cy="1504723"/>
          </a:xfrm>
          <a:prstGeom prst="rect">
            <a:avLst/>
          </a:prstGeom>
        </p:spPr>
      </p:pic>
      <p:sp>
        <p:nvSpPr>
          <p:cNvPr id="9" name="TextBox 8">
            <a:extLst>
              <a:ext uri="{FF2B5EF4-FFF2-40B4-BE49-F238E27FC236}">
                <a16:creationId xmlns:a16="http://schemas.microsoft.com/office/drawing/2014/main" id="{EEF6E84B-C707-877A-7511-A01E50CD69E0}"/>
              </a:ext>
            </a:extLst>
          </p:cNvPr>
          <p:cNvSpPr txBox="1"/>
          <p:nvPr/>
        </p:nvSpPr>
        <p:spPr>
          <a:xfrm>
            <a:off x="9096125" y="5963357"/>
            <a:ext cx="2473683" cy="338554"/>
          </a:xfrm>
          <a:prstGeom prst="rect">
            <a:avLst/>
          </a:prstGeom>
          <a:noFill/>
        </p:spPr>
        <p:txBody>
          <a:bodyPr wrap="square" rtlCol="0">
            <a:spAutoFit/>
          </a:bodyPr>
          <a:lstStyle/>
          <a:p>
            <a:pPr algn="ctr"/>
            <a:r>
              <a:rPr lang="en-US" sz="1600" dirty="0">
                <a:latin typeface="+mj-lt"/>
              </a:rPr>
              <a:t>RFID System</a:t>
            </a:r>
          </a:p>
        </p:txBody>
      </p:sp>
      <p:pic>
        <p:nvPicPr>
          <p:cNvPr id="10" name="Picture 9" descr="A picture containing text, stationary&#10;&#10;Description automatically generated">
            <a:extLst>
              <a:ext uri="{FF2B5EF4-FFF2-40B4-BE49-F238E27FC236}">
                <a16:creationId xmlns:a16="http://schemas.microsoft.com/office/drawing/2014/main" id="{6BC1A0E7-D8DD-0214-7AB9-CB2A2D110E1C}"/>
              </a:ext>
            </a:extLst>
          </p:cNvPr>
          <p:cNvPicPr>
            <a:picLocks noChangeAspect="1"/>
          </p:cNvPicPr>
          <p:nvPr/>
        </p:nvPicPr>
        <p:blipFill>
          <a:blip r:embed="rId4"/>
          <a:stretch>
            <a:fillRect/>
          </a:stretch>
        </p:blipFill>
        <p:spPr>
          <a:xfrm>
            <a:off x="8826609" y="3715929"/>
            <a:ext cx="3012717" cy="2008479"/>
          </a:xfrm>
          <a:prstGeom prst="rect">
            <a:avLst/>
          </a:prstGeom>
        </p:spPr>
      </p:pic>
      <p:pic>
        <p:nvPicPr>
          <p:cNvPr id="13" name="Picture 12" descr="A mirror in a room with a wood floor and a window&#10;&#10;Description automatically generated">
            <a:extLst>
              <a:ext uri="{FF2B5EF4-FFF2-40B4-BE49-F238E27FC236}">
                <a16:creationId xmlns:a16="http://schemas.microsoft.com/office/drawing/2014/main" id="{F39CC43C-C70B-9473-F0B7-DA7979FE2B84}"/>
              </a:ext>
            </a:extLst>
          </p:cNvPr>
          <p:cNvPicPr>
            <a:picLocks noChangeAspect="1"/>
          </p:cNvPicPr>
          <p:nvPr/>
        </p:nvPicPr>
        <p:blipFill>
          <a:blip r:embed="rId5"/>
          <a:stretch>
            <a:fillRect/>
          </a:stretch>
        </p:blipFill>
        <p:spPr>
          <a:xfrm>
            <a:off x="1412422" y="3647394"/>
            <a:ext cx="2394178" cy="2394178"/>
          </a:xfrm>
          <a:prstGeom prst="rect">
            <a:avLst/>
          </a:prstGeom>
        </p:spPr>
      </p:pic>
    </p:spTree>
    <p:extLst>
      <p:ext uri="{BB962C8B-B14F-4D97-AF65-F5344CB8AC3E}">
        <p14:creationId xmlns:p14="http://schemas.microsoft.com/office/powerpoint/2010/main" val="354243343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Electromagnetic waves and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70</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Electromagnetic waves are synchronized oscillations of electric and magnetic field. There is a periodic change of electric and magnetic field</a:t>
            </a:r>
          </a:p>
          <a:p>
            <a:r>
              <a:rPr lang="en-US" dirty="0">
                <a:latin typeface="+mj-lt"/>
              </a:rPr>
              <a:t>How often this periodic change occurs dictates the property</a:t>
            </a:r>
          </a:p>
        </p:txBody>
      </p:sp>
      <p:pic>
        <p:nvPicPr>
          <p:cNvPr id="11" name="Picture 10" descr="A picture containing text&#10;&#10;Description automatically generated">
            <a:extLst>
              <a:ext uri="{FF2B5EF4-FFF2-40B4-BE49-F238E27FC236}">
                <a16:creationId xmlns:a16="http://schemas.microsoft.com/office/drawing/2014/main" id="{B418C0D7-9E4B-9C0D-5754-424917F0DA70}"/>
              </a:ext>
            </a:extLst>
          </p:cNvPr>
          <p:cNvPicPr>
            <a:picLocks noChangeAspect="1"/>
          </p:cNvPicPr>
          <p:nvPr/>
        </p:nvPicPr>
        <p:blipFill>
          <a:blip r:embed="rId3"/>
          <a:stretch>
            <a:fillRect/>
          </a:stretch>
        </p:blipFill>
        <p:spPr>
          <a:xfrm>
            <a:off x="6779040" y="3508566"/>
            <a:ext cx="4729703" cy="2803334"/>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15275DD-11AF-6E0F-6191-B6968025455E}"/>
              </a:ext>
            </a:extLst>
          </p:cNvPr>
          <p:cNvPicPr>
            <a:picLocks noChangeAspect="1"/>
          </p:cNvPicPr>
          <p:nvPr/>
        </p:nvPicPr>
        <p:blipFill>
          <a:blip r:embed="rId4"/>
          <a:stretch>
            <a:fillRect/>
          </a:stretch>
        </p:blipFill>
        <p:spPr>
          <a:xfrm>
            <a:off x="1122929" y="3508566"/>
            <a:ext cx="5198826" cy="2803334"/>
          </a:xfrm>
          <a:prstGeom prst="rect">
            <a:avLst/>
          </a:prstGeom>
        </p:spPr>
      </p:pic>
      <p:sp>
        <p:nvSpPr>
          <p:cNvPr id="3" name="Footer Placeholder 1">
            <a:extLst>
              <a:ext uri="{FF2B5EF4-FFF2-40B4-BE49-F238E27FC236}">
                <a16:creationId xmlns:a16="http://schemas.microsoft.com/office/drawing/2014/main" id="{A6D58ECF-D616-5CED-800B-F6A99B858E1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21844848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1014" cy="1325563"/>
          </a:xfrm>
        </p:spPr>
        <p:txBody>
          <a:bodyPr>
            <a:noAutofit/>
          </a:bodyPr>
          <a:lstStyle/>
          <a:p>
            <a:r>
              <a:rPr lang="en-US" dirty="0">
                <a:latin typeface="+mn-lt"/>
              </a:rPr>
              <a:t>Radio waves are most important part of electromagnetic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71</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Most (if not all) modern communication relies on radio waves</a:t>
            </a:r>
          </a:p>
          <a:p>
            <a:r>
              <a:rPr lang="en-US" dirty="0">
                <a:latin typeface="+mj-lt"/>
              </a:rPr>
              <a:t>Frequency range: 30 Hz to 300 GHz</a:t>
            </a:r>
          </a:p>
          <a:p>
            <a:r>
              <a:rPr lang="en-US" dirty="0">
                <a:latin typeface="+mj-lt"/>
              </a:rPr>
              <a:t>It has the longest wavelength among EM</a:t>
            </a:r>
          </a:p>
        </p:txBody>
      </p:sp>
      <p:pic>
        <p:nvPicPr>
          <p:cNvPr id="3" name="Picture 4">
            <a:extLst>
              <a:ext uri="{FF2B5EF4-FFF2-40B4-BE49-F238E27FC236}">
                <a16:creationId xmlns:a16="http://schemas.microsoft.com/office/drawing/2014/main" id="{075F8F05-4FA3-0CAC-FFEF-1692A7629A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0137" y="3235789"/>
            <a:ext cx="7911725" cy="312056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5A327246-04D3-B580-F0CC-DB626E6D8B4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6279142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FCED-2C3A-4EA7-A466-236BF8A4423A}"/>
              </a:ext>
            </a:extLst>
          </p:cNvPr>
          <p:cNvSpPr>
            <a:spLocks noGrp="1"/>
          </p:cNvSpPr>
          <p:nvPr>
            <p:ph type="title"/>
          </p:nvPr>
        </p:nvSpPr>
        <p:spPr/>
        <p:txBody>
          <a:bodyPr>
            <a:normAutofit/>
          </a:bodyPr>
          <a:lstStyle/>
          <a:p>
            <a:r>
              <a:rPr lang="en-US" dirty="0">
                <a:latin typeface="+mn-lt"/>
              </a:rPr>
              <a:t>Commodity wireless operates in the unlicensed band (ISM band)</a:t>
            </a:r>
          </a:p>
        </p:txBody>
      </p:sp>
      <p:sp>
        <p:nvSpPr>
          <p:cNvPr id="3" name="Content Placeholder 2">
            <a:extLst>
              <a:ext uri="{FF2B5EF4-FFF2-40B4-BE49-F238E27FC236}">
                <a16:creationId xmlns:a16="http://schemas.microsoft.com/office/drawing/2014/main" id="{6B96C79F-F18E-45E2-8AB0-55F4C61ACC88}"/>
              </a:ext>
            </a:extLst>
          </p:cNvPr>
          <p:cNvSpPr>
            <a:spLocks noGrp="1"/>
          </p:cNvSpPr>
          <p:nvPr>
            <p:ph idx="1"/>
          </p:nvPr>
        </p:nvSpPr>
        <p:spPr>
          <a:xfrm>
            <a:off x="838200" y="2065005"/>
            <a:ext cx="10515600" cy="4351338"/>
          </a:xfrm>
        </p:spPr>
        <p:txBody>
          <a:bodyPr>
            <a:normAutofit/>
          </a:bodyPr>
          <a:lstStyle/>
          <a:p>
            <a:r>
              <a:rPr lang="en-US" dirty="0">
                <a:latin typeface="+mj-lt"/>
              </a:rPr>
              <a:t>902 MHz – 928 MHz</a:t>
            </a:r>
          </a:p>
          <a:p>
            <a:pPr lvl="1"/>
            <a:r>
              <a:rPr lang="en-US" dirty="0">
                <a:latin typeface="+mj-lt"/>
              </a:rPr>
              <a:t>LPWANs</a:t>
            </a:r>
          </a:p>
          <a:p>
            <a:endParaRPr lang="en-US" dirty="0">
              <a:latin typeface="+mj-lt"/>
            </a:endParaRPr>
          </a:p>
          <a:p>
            <a:r>
              <a:rPr lang="en-US" dirty="0">
                <a:latin typeface="+mj-lt"/>
              </a:rPr>
              <a:t>2.4 GHz to 2.5 GHz </a:t>
            </a:r>
          </a:p>
          <a:p>
            <a:pPr lvl="1"/>
            <a:r>
              <a:rPr lang="en-US" dirty="0" err="1">
                <a:latin typeface="+mj-lt"/>
              </a:rPr>
              <a:t>WiFi</a:t>
            </a:r>
            <a:r>
              <a:rPr lang="en-US" dirty="0">
                <a:latin typeface="+mj-lt"/>
              </a:rPr>
              <a:t>, BLE, Thread</a:t>
            </a:r>
          </a:p>
          <a:p>
            <a:pPr lvl="1"/>
            <a:endParaRPr lang="en-US" dirty="0">
              <a:latin typeface="+mj-lt"/>
            </a:endParaRPr>
          </a:p>
          <a:p>
            <a:r>
              <a:rPr lang="en-US" dirty="0">
                <a:latin typeface="+mj-lt"/>
              </a:rPr>
              <a:t>5 GHz</a:t>
            </a:r>
          </a:p>
          <a:p>
            <a:pPr lvl="1"/>
            <a:r>
              <a:rPr lang="en-US" dirty="0">
                <a:latin typeface="+mj-lt"/>
              </a:rPr>
              <a:t>Faster </a:t>
            </a:r>
            <a:r>
              <a:rPr lang="en-US" dirty="0" err="1">
                <a:latin typeface="+mj-lt"/>
              </a:rPr>
              <a:t>WiFi</a:t>
            </a:r>
            <a:endParaRPr lang="en-US" dirty="0">
              <a:latin typeface="+mj-lt"/>
            </a:endParaRPr>
          </a:p>
          <a:p>
            <a:pPr lvl="1"/>
            <a:endParaRPr lang="en-US" dirty="0"/>
          </a:p>
        </p:txBody>
      </p:sp>
      <p:sp>
        <p:nvSpPr>
          <p:cNvPr id="4" name="Slide Number Placeholder 3">
            <a:extLst>
              <a:ext uri="{FF2B5EF4-FFF2-40B4-BE49-F238E27FC236}">
                <a16:creationId xmlns:a16="http://schemas.microsoft.com/office/drawing/2014/main" id="{50BF94B7-FC3B-4739-B4BF-4291C979BF86}"/>
              </a:ext>
            </a:extLst>
          </p:cNvPr>
          <p:cNvSpPr>
            <a:spLocks noGrp="1"/>
          </p:cNvSpPr>
          <p:nvPr>
            <p:ph type="sldNum" sz="quarter" idx="12"/>
          </p:nvPr>
        </p:nvSpPr>
        <p:spPr/>
        <p:txBody>
          <a:bodyPr/>
          <a:lstStyle/>
          <a:p>
            <a:fld id="{0778C724-3839-4D76-A707-B4C23905D055}" type="slidenum">
              <a:rPr lang="en-US" smtClean="0"/>
              <a:t>72</a:t>
            </a:fld>
            <a:endParaRPr lang="en-US"/>
          </a:p>
        </p:txBody>
      </p:sp>
      <p:pic>
        <p:nvPicPr>
          <p:cNvPr id="2050" name="Picture 2">
            <a:extLst>
              <a:ext uri="{FF2B5EF4-FFF2-40B4-BE49-F238E27FC236}">
                <a16:creationId xmlns:a16="http://schemas.microsoft.com/office/drawing/2014/main" id="{A8977408-F950-484D-9EA5-63A0765B3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89049" y="2308398"/>
            <a:ext cx="5728702" cy="290164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A43B0E6A-0030-2F20-79A0-C16A9F8E123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640365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67112" cy="1325563"/>
          </a:xfrm>
        </p:spPr>
        <p:txBody>
          <a:bodyPr>
            <a:noAutofit/>
          </a:bodyPr>
          <a:lstStyle/>
          <a:p>
            <a:r>
              <a:rPr lang="en-US" dirty="0">
                <a:latin typeface="+mn-lt"/>
              </a:rPr>
              <a:t>How are electromagnetic radio waves characterized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73</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874837"/>
            <a:ext cx="10552386" cy="4846638"/>
          </a:xfrm>
        </p:spPr>
        <p:txBody>
          <a:bodyPr>
            <a:normAutofit/>
          </a:bodyPr>
          <a:lstStyle/>
          <a:p>
            <a:r>
              <a:rPr lang="en-US" dirty="0">
                <a:latin typeface="+mj-lt"/>
              </a:rPr>
              <a:t>Signal strength</a:t>
            </a:r>
          </a:p>
          <a:p>
            <a:pPr lvl="1"/>
            <a:r>
              <a:rPr lang="en-US" sz="2800" dirty="0">
                <a:latin typeface="+mj-lt"/>
              </a:rPr>
              <a:t>The amount of energy transmitted/received</a:t>
            </a:r>
            <a:br>
              <a:rPr lang="en-US" sz="2800" dirty="0">
                <a:latin typeface="+mj-lt"/>
              </a:rPr>
            </a:br>
            <a:endParaRPr lang="en-US" sz="2800" dirty="0">
              <a:latin typeface="+mj-lt"/>
            </a:endParaRPr>
          </a:p>
          <a:p>
            <a:r>
              <a:rPr lang="en-US" dirty="0">
                <a:latin typeface="+mj-lt"/>
              </a:rPr>
              <a:t>Signal frequency and bandwidth</a:t>
            </a:r>
          </a:p>
          <a:p>
            <a:pPr lvl="1"/>
            <a:r>
              <a:rPr lang="en-US" sz="2800" dirty="0">
                <a:latin typeface="+mj-lt"/>
              </a:rPr>
              <a:t>Which “channel” the signal is sent on</a:t>
            </a:r>
            <a:br>
              <a:rPr lang="en-US" sz="2800" dirty="0">
                <a:latin typeface="+mj-lt"/>
              </a:rPr>
            </a:br>
            <a:endParaRPr lang="en-US" sz="2800" dirty="0">
              <a:latin typeface="+mj-lt"/>
            </a:endParaRPr>
          </a:p>
          <a:p>
            <a:r>
              <a:rPr lang="en-US" dirty="0">
                <a:latin typeface="+mj-lt"/>
              </a:rPr>
              <a:t>Signal modulation</a:t>
            </a:r>
          </a:p>
          <a:p>
            <a:pPr lvl="1"/>
            <a:r>
              <a:rPr lang="en-US" sz="2800" dirty="0">
                <a:latin typeface="+mj-lt"/>
              </a:rPr>
              <a:t>How data is encoded in the signal</a:t>
            </a:r>
          </a:p>
        </p:txBody>
      </p:sp>
      <p:pic>
        <p:nvPicPr>
          <p:cNvPr id="7" name="Picture 2" descr="What Is RF and Why Do We Use It? | Introduction to RF Principles and  Components | Electronics Textbook">
            <a:extLst>
              <a:ext uri="{FF2B5EF4-FFF2-40B4-BE49-F238E27FC236}">
                <a16:creationId xmlns:a16="http://schemas.microsoft.com/office/drawing/2014/main" id="{BE9B1125-1B4F-B5E1-CC4D-FFE876C1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05408" y="2673070"/>
            <a:ext cx="4048392" cy="270089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a16="http://schemas.microsoft.com/office/drawing/2014/main" id="{081F8766-1EE9-0456-07FD-EDD96617CF8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8599544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1" y="296863"/>
            <a:ext cx="11974277" cy="1325563"/>
          </a:xfrm>
        </p:spPr>
        <p:txBody>
          <a:bodyPr>
            <a:noAutofit/>
          </a:bodyPr>
          <a:lstStyle/>
          <a:p>
            <a:r>
              <a:rPr lang="en-US" dirty="0">
                <a:latin typeface="+mn-lt"/>
              </a:rPr>
              <a:t>How are radio waves modulated with information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74</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509712"/>
            <a:ext cx="10552386" cy="4846638"/>
          </a:xfrm>
        </p:spPr>
        <p:txBody>
          <a:bodyPr>
            <a:normAutofit/>
          </a:bodyPr>
          <a:lstStyle/>
          <a:p>
            <a:r>
              <a:rPr lang="en-US" sz="2800" dirty="0">
                <a:latin typeface="+mj-lt"/>
              </a:rPr>
              <a:t>Encoding information “baseband" in an analog “carrier” signal</a:t>
            </a:r>
          </a:p>
          <a:p>
            <a:r>
              <a:rPr lang="en-US" sz="2800" dirty="0">
                <a:latin typeface="+mj-lt"/>
              </a:rPr>
              <a:t>Baseband signal often much lower frequency than carrier</a:t>
            </a:r>
          </a:p>
          <a:p>
            <a:r>
              <a:rPr lang="en-US" dirty="0">
                <a:latin typeface="+mj-lt"/>
              </a:rPr>
              <a:t>Carrier signal defines the frequency/part of spectrum</a:t>
            </a:r>
            <a:endParaRPr lang="en-US" sz="2800" dirty="0">
              <a:latin typeface="+mj-lt"/>
            </a:endParaRPr>
          </a:p>
        </p:txBody>
      </p:sp>
      <p:pic>
        <p:nvPicPr>
          <p:cNvPr id="3" name="Picture 2">
            <a:extLst>
              <a:ext uri="{FF2B5EF4-FFF2-40B4-BE49-F238E27FC236}">
                <a16:creationId xmlns:a16="http://schemas.microsoft.com/office/drawing/2014/main" id="{6D6A30D3-4EDD-AF0B-749A-005B90914AF2}"/>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994753" y="3382963"/>
            <a:ext cx="6648839"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3A8ACA62-06F9-AB81-E2AC-39EF8718D6C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1950821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75</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How are radio waves sent from transmitter to receiver</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r>
              <a:rPr lang="en-US" sz="2800" dirty="0">
                <a:latin typeface="+mj-lt"/>
              </a:rPr>
              <a:t> </a:t>
            </a:r>
            <a:r>
              <a:rPr lang="en-US" sz="2800" b="1" dirty="0">
                <a:latin typeface="+mj-lt"/>
              </a:rPr>
              <a:t>Antenna: </a:t>
            </a:r>
            <a:r>
              <a:rPr lang="en-US" sz="2800" dirty="0">
                <a:latin typeface="+mj-lt"/>
              </a:rPr>
              <a:t>An electrical conductor or system of conductor</a:t>
            </a:r>
          </a:p>
          <a:p>
            <a:pPr lvl="1"/>
            <a:r>
              <a:rPr lang="en-US" dirty="0">
                <a:latin typeface="+mj-lt"/>
              </a:rPr>
              <a:t>Transmission: radio frequency electrical energy converted into electromagnetic energy</a:t>
            </a:r>
          </a:p>
          <a:p>
            <a:pPr lvl="1"/>
            <a:r>
              <a:rPr lang="en-US" dirty="0">
                <a:latin typeface="+mj-lt"/>
              </a:rPr>
              <a:t>Reception: the reverse occurs, electromagnetic energy converted into electrical energy</a:t>
            </a:r>
          </a:p>
          <a:p>
            <a:pPr lvl="1"/>
            <a:r>
              <a:rPr lang="en-US" dirty="0">
                <a:latin typeface="+mj-lt"/>
              </a:rPr>
              <a:t>Two-way communication, the same antenna used for transmission and reception</a:t>
            </a:r>
          </a:p>
          <a:p>
            <a:r>
              <a:rPr lang="en-US" dirty="0">
                <a:latin typeface="+mj-lt"/>
              </a:rPr>
              <a:t>Primarily we have two radiation patterns: omni-directional, directional </a:t>
            </a:r>
          </a:p>
          <a:p>
            <a:endParaRPr lang="en-US" dirty="0">
              <a:latin typeface="+mj-lt"/>
            </a:endParaRPr>
          </a:p>
        </p:txBody>
      </p:sp>
      <p:pic>
        <p:nvPicPr>
          <p:cNvPr id="12" name="Picture 11" descr="Graphical user interface&#10;&#10;Description automatically generated">
            <a:extLst>
              <a:ext uri="{FF2B5EF4-FFF2-40B4-BE49-F238E27FC236}">
                <a16:creationId xmlns:a16="http://schemas.microsoft.com/office/drawing/2014/main" id="{9B9258BF-16E5-E40B-2B8E-7604D21A60C9}"/>
              </a:ext>
            </a:extLst>
          </p:cNvPr>
          <p:cNvPicPr>
            <a:picLocks noChangeAspect="1"/>
          </p:cNvPicPr>
          <p:nvPr/>
        </p:nvPicPr>
        <p:blipFill>
          <a:blip r:embed="rId2"/>
          <a:stretch>
            <a:fillRect/>
          </a:stretch>
        </p:blipFill>
        <p:spPr>
          <a:xfrm>
            <a:off x="1910781" y="3628447"/>
            <a:ext cx="8128700" cy="2494947"/>
          </a:xfrm>
          <a:prstGeom prst="rect">
            <a:avLst/>
          </a:prstGeom>
        </p:spPr>
      </p:pic>
    </p:spTree>
    <p:extLst>
      <p:ext uri="{BB962C8B-B14F-4D97-AF65-F5344CB8AC3E}">
        <p14:creationId xmlns:p14="http://schemas.microsoft.com/office/powerpoint/2010/main" val="10028201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76</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0" y="136525"/>
            <a:ext cx="12076043" cy="1325563"/>
          </a:xfrm>
        </p:spPr>
        <p:txBody>
          <a:bodyPr>
            <a:normAutofit/>
          </a:bodyPr>
          <a:lstStyle/>
          <a:p>
            <a:r>
              <a:rPr lang="en-US" sz="4000" dirty="0">
                <a:latin typeface="+mn-lt"/>
              </a:rPr>
              <a:t>Common antenna types used for wireless communication</a:t>
            </a:r>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318052" y="1416719"/>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Dipole antenna: </a:t>
            </a:r>
            <a:r>
              <a:rPr lang="en-US" dirty="0">
                <a:latin typeface="+mj-lt"/>
              </a:rPr>
              <a:t>A simple antenna consisting of wires pointed in opposite directions arranged either horizontally or vertically, with end of each wire connected to the radio and the other end is hanging in the free space</a:t>
            </a:r>
            <a:endParaRPr lang="en-US" sz="2400" b="1" dirty="0">
              <a:latin typeface="+mj-lt"/>
            </a:endParaRPr>
          </a:p>
          <a:p>
            <a:pPr algn="just"/>
            <a:r>
              <a:rPr lang="en-US" b="1" dirty="0">
                <a:latin typeface="+mj-lt"/>
              </a:rPr>
              <a:t>Half-wave dipole: </a:t>
            </a:r>
            <a:r>
              <a:rPr lang="en-US" dirty="0">
                <a:latin typeface="+mj-lt"/>
              </a:rPr>
              <a:t>A more efficient variation of dipole antenna is the half-wave dipole antenna, which radiates energy efficiently when the wavelength of radio signal is twice the electrical length of the antenna</a:t>
            </a:r>
          </a:p>
        </p:txBody>
      </p:sp>
      <p:pic>
        <p:nvPicPr>
          <p:cNvPr id="3" name="Picture 2" descr="A drawing of a television&#10;&#10;Description automatically generated">
            <a:extLst>
              <a:ext uri="{FF2B5EF4-FFF2-40B4-BE49-F238E27FC236}">
                <a16:creationId xmlns:a16="http://schemas.microsoft.com/office/drawing/2014/main" id="{B6D0A217-361D-D5B0-4E10-07978A06A803}"/>
              </a:ext>
            </a:extLst>
          </p:cNvPr>
          <p:cNvPicPr>
            <a:picLocks noChangeAspect="1"/>
          </p:cNvPicPr>
          <p:nvPr/>
        </p:nvPicPr>
        <p:blipFill>
          <a:blip r:embed="rId2"/>
          <a:stretch>
            <a:fillRect/>
          </a:stretch>
        </p:blipFill>
        <p:spPr>
          <a:xfrm>
            <a:off x="2923054" y="4224306"/>
            <a:ext cx="2497169" cy="2497169"/>
          </a:xfrm>
          <a:prstGeom prst="rect">
            <a:avLst/>
          </a:prstGeom>
        </p:spPr>
      </p:pic>
      <p:pic>
        <p:nvPicPr>
          <p:cNvPr id="12" name="Picture 11" descr="A drawing of a radio antenna&#10;&#10;Description automatically generated">
            <a:extLst>
              <a:ext uri="{FF2B5EF4-FFF2-40B4-BE49-F238E27FC236}">
                <a16:creationId xmlns:a16="http://schemas.microsoft.com/office/drawing/2014/main" id="{0B5C6A49-FDE4-3B91-B16C-0256FB4C574C}"/>
              </a:ext>
            </a:extLst>
          </p:cNvPr>
          <p:cNvPicPr>
            <a:picLocks noChangeAspect="1"/>
          </p:cNvPicPr>
          <p:nvPr/>
        </p:nvPicPr>
        <p:blipFill>
          <a:blip r:embed="rId3"/>
          <a:stretch>
            <a:fillRect/>
          </a:stretch>
        </p:blipFill>
        <p:spPr>
          <a:xfrm>
            <a:off x="6299682" y="4107755"/>
            <a:ext cx="2497169" cy="2497169"/>
          </a:xfrm>
          <a:prstGeom prst="rect">
            <a:avLst/>
          </a:prstGeom>
        </p:spPr>
      </p:pic>
    </p:spTree>
    <p:extLst>
      <p:ext uri="{BB962C8B-B14F-4D97-AF65-F5344CB8AC3E}">
        <p14:creationId xmlns:p14="http://schemas.microsoft.com/office/powerpoint/2010/main" val="6455916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77</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99956" y="136525"/>
            <a:ext cx="12194181" cy="1325563"/>
          </a:xfrm>
        </p:spPr>
        <p:txBody>
          <a:bodyPr>
            <a:normAutofit/>
          </a:bodyPr>
          <a:lstStyle/>
          <a:p>
            <a:r>
              <a:rPr lang="en-US" sz="4000" dirty="0">
                <a:latin typeface="+mn-lt"/>
              </a:rPr>
              <a:t>Common antenna types used for wireless communication</a:t>
            </a:r>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437586" y="1248267"/>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j-lt"/>
              </a:rPr>
              <a:t>Monopole: </a:t>
            </a:r>
            <a:r>
              <a:rPr lang="en-US" dirty="0">
                <a:latin typeface="+mj-lt"/>
              </a:rPr>
              <a:t>A straight wire mounted on conductive surface (ground plane)</a:t>
            </a:r>
          </a:p>
          <a:p>
            <a:r>
              <a:rPr lang="en-US" b="1" dirty="0">
                <a:latin typeface="+mj-lt"/>
              </a:rPr>
              <a:t>Array: A</a:t>
            </a:r>
            <a:r>
              <a:rPr lang="en-US" dirty="0">
                <a:latin typeface="+mj-lt"/>
              </a:rPr>
              <a:t> set of connected antenna elements working together</a:t>
            </a:r>
          </a:p>
          <a:p>
            <a:r>
              <a:rPr lang="en-US" b="1" dirty="0">
                <a:latin typeface="+mj-lt"/>
              </a:rPr>
              <a:t>Loop: </a:t>
            </a:r>
            <a:r>
              <a:rPr lang="en-US" dirty="0">
                <a:latin typeface="+mj-lt"/>
              </a:rPr>
              <a:t>A loop or wire or a conductor that acts like an antenna</a:t>
            </a:r>
          </a:p>
          <a:p>
            <a:r>
              <a:rPr lang="en-US" b="1" dirty="0">
                <a:latin typeface="+mj-lt"/>
              </a:rPr>
              <a:t>Aperture:  T</a:t>
            </a:r>
            <a:r>
              <a:rPr lang="en-US" dirty="0">
                <a:latin typeface="+mj-lt"/>
              </a:rPr>
              <a:t>ransmits/receives electromagnetic wave through a hole</a:t>
            </a:r>
          </a:p>
          <a:p>
            <a:r>
              <a:rPr lang="en-US" dirty="0">
                <a:latin typeface="+mj-lt"/>
              </a:rPr>
              <a:t>….. (and even more exists) …..</a:t>
            </a:r>
          </a:p>
        </p:txBody>
      </p:sp>
      <p:pic>
        <p:nvPicPr>
          <p:cNvPr id="9" name="Picture 8" descr="A tower with wires coming out of it&#10;&#10;Description automatically generated">
            <a:extLst>
              <a:ext uri="{FF2B5EF4-FFF2-40B4-BE49-F238E27FC236}">
                <a16:creationId xmlns:a16="http://schemas.microsoft.com/office/drawing/2014/main" id="{33B9293A-2D64-5F45-8C92-A472EB11DABB}"/>
              </a:ext>
            </a:extLst>
          </p:cNvPr>
          <p:cNvPicPr>
            <a:picLocks noChangeAspect="1"/>
          </p:cNvPicPr>
          <p:nvPr/>
        </p:nvPicPr>
        <p:blipFill>
          <a:blip r:embed="rId2"/>
          <a:stretch>
            <a:fillRect/>
          </a:stretch>
        </p:blipFill>
        <p:spPr>
          <a:xfrm>
            <a:off x="437586" y="3755201"/>
            <a:ext cx="2783711" cy="2783711"/>
          </a:xfrm>
          <a:prstGeom prst="rect">
            <a:avLst/>
          </a:prstGeom>
        </p:spPr>
      </p:pic>
      <p:pic>
        <p:nvPicPr>
          <p:cNvPr id="11" name="Picture 10" descr="A drawing of a satellite dish&#10;&#10;Description automatically generated">
            <a:extLst>
              <a:ext uri="{FF2B5EF4-FFF2-40B4-BE49-F238E27FC236}">
                <a16:creationId xmlns:a16="http://schemas.microsoft.com/office/drawing/2014/main" id="{36749314-8864-723D-0623-0D90702940EF}"/>
              </a:ext>
            </a:extLst>
          </p:cNvPr>
          <p:cNvPicPr>
            <a:picLocks noChangeAspect="1"/>
          </p:cNvPicPr>
          <p:nvPr/>
        </p:nvPicPr>
        <p:blipFill>
          <a:blip r:embed="rId3"/>
          <a:stretch>
            <a:fillRect/>
          </a:stretch>
        </p:blipFill>
        <p:spPr>
          <a:xfrm>
            <a:off x="3333026" y="3841128"/>
            <a:ext cx="2411450" cy="2411450"/>
          </a:xfrm>
          <a:prstGeom prst="rect">
            <a:avLst/>
          </a:prstGeom>
        </p:spPr>
      </p:pic>
      <p:pic>
        <p:nvPicPr>
          <p:cNvPr id="13" name="Picture 12">
            <a:extLst>
              <a:ext uri="{FF2B5EF4-FFF2-40B4-BE49-F238E27FC236}">
                <a16:creationId xmlns:a16="http://schemas.microsoft.com/office/drawing/2014/main" id="{BA080CA9-A73B-B375-B203-1654E9B56D18}"/>
              </a:ext>
            </a:extLst>
          </p:cNvPr>
          <p:cNvPicPr>
            <a:picLocks noChangeAspect="1"/>
          </p:cNvPicPr>
          <p:nvPr/>
        </p:nvPicPr>
        <p:blipFill>
          <a:blip r:embed="rId4"/>
          <a:stretch>
            <a:fillRect/>
          </a:stretch>
        </p:blipFill>
        <p:spPr>
          <a:xfrm>
            <a:off x="9673884" y="4073247"/>
            <a:ext cx="1960489" cy="2162035"/>
          </a:xfrm>
          <a:prstGeom prst="rect">
            <a:avLst/>
          </a:prstGeom>
        </p:spPr>
      </p:pic>
      <p:pic>
        <p:nvPicPr>
          <p:cNvPr id="15" name="Picture 14">
            <a:extLst>
              <a:ext uri="{FF2B5EF4-FFF2-40B4-BE49-F238E27FC236}">
                <a16:creationId xmlns:a16="http://schemas.microsoft.com/office/drawing/2014/main" id="{0D0C8EC0-1B3C-2924-9DC0-B11392252F43}"/>
              </a:ext>
            </a:extLst>
          </p:cNvPr>
          <p:cNvPicPr>
            <a:picLocks noChangeAspect="1"/>
          </p:cNvPicPr>
          <p:nvPr/>
        </p:nvPicPr>
        <p:blipFill>
          <a:blip r:embed="rId5"/>
          <a:stretch>
            <a:fillRect/>
          </a:stretch>
        </p:blipFill>
        <p:spPr>
          <a:xfrm>
            <a:off x="6556730" y="3745354"/>
            <a:ext cx="2108130" cy="2510014"/>
          </a:xfrm>
          <a:prstGeom prst="rect">
            <a:avLst/>
          </a:prstGeom>
        </p:spPr>
      </p:pic>
    </p:spTree>
    <p:extLst>
      <p:ext uri="{BB962C8B-B14F-4D97-AF65-F5344CB8AC3E}">
        <p14:creationId xmlns:p14="http://schemas.microsoft.com/office/powerpoint/2010/main" val="8952777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type="body" idx="1"/>
          </p:nvPr>
        </p:nvSpPr>
        <p:spPr>
          <a:xfrm>
            <a:off x="729733" y="1444153"/>
            <a:ext cx="10682219" cy="3944276"/>
          </a:xfrm>
        </p:spPr>
        <p:txBody>
          <a:bodyPr>
            <a:normAutofit/>
          </a:bodyPr>
          <a:lstStyle/>
          <a:p>
            <a:pPr marL="0" indent="0" eaLnBrk="1" hangingPunct="1">
              <a:buNone/>
            </a:pPr>
            <a:r>
              <a:rPr lang="en-US" dirty="0">
                <a:latin typeface="+mj-lt"/>
              </a:rPr>
              <a:t>Four parameters help to characterize wireless networks:</a:t>
            </a:r>
          </a:p>
          <a:p>
            <a:pPr eaLnBrk="1" hangingPunct="1"/>
            <a:endParaRPr lang="en-US" sz="2400" dirty="0">
              <a:latin typeface="+mj-lt"/>
            </a:endParaRPr>
          </a:p>
          <a:p>
            <a:pPr lvl="1"/>
            <a:r>
              <a:rPr lang="en-US" dirty="0">
                <a:latin typeface="+mj-lt"/>
              </a:rPr>
              <a:t>Communication Range </a:t>
            </a:r>
          </a:p>
          <a:p>
            <a:pPr lvl="1"/>
            <a:r>
              <a:rPr lang="en-US" dirty="0">
                <a:latin typeface="+mj-lt"/>
              </a:rPr>
              <a:t>Data Rate</a:t>
            </a:r>
          </a:p>
          <a:p>
            <a:pPr lvl="1"/>
            <a:r>
              <a:rPr lang="en-US" dirty="0">
                <a:latin typeface="+mj-lt"/>
              </a:rPr>
              <a:t>Power</a:t>
            </a:r>
          </a:p>
          <a:p>
            <a:pPr lvl="1"/>
            <a:r>
              <a:rPr lang="en-US" dirty="0">
                <a:latin typeface="+mj-lt"/>
              </a:rPr>
              <a:t>Frequency Band</a:t>
            </a:r>
          </a:p>
          <a:p>
            <a:pPr lvl="1"/>
            <a:endParaRPr lang="en-US" dirty="0">
              <a:latin typeface="+mj-lt"/>
            </a:endParaRPr>
          </a:p>
          <a:p>
            <a:pPr lvl="1"/>
            <a:endParaRPr lang="en-US" dirty="0">
              <a:latin typeface="+mj-lt"/>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78</a:t>
            </a:fld>
            <a:endParaRPr lang="en-US"/>
          </a:p>
        </p:txBody>
      </p:sp>
      <p:sp>
        <p:nvSpPr>
          <p:cNvPr id="6" name="Title 1">
            <a:extLst>
              <a:ext uri="{FF2B5EF4-FFF2-40B4-BE49-F238E27FC236}">
                <a16:creationId xmlns:a16="http://schemas.microsoft.com/office/drawing/2014/main" id="{044E6CA0-F4E1-738C-F8A1-0971FB21E89A}"/>
              </a:ext>
            </a:extLst>
          </p:cNvPr>
          <p:cNvSpPr>
            <a:spLocks noGrp="1"/>
          </p:cNvSpPr>
          <p:nvPr>
            <p:ph type="title"/>
          </p:nvPr>
        </p:nvSpPr>
        <p:spPr>
          <a:xfrm>
            <a:off x="415600" y="390167"/>
            <a:ext cx="11360800" cy="763600"/>
          </a:xfrm>
        </p:spPr>
        <p:txBody>
          <a:bodyPr/>
          <a:lstStyle/>
          <a:p>
            <a:r>
              <a:rPr lang="en-US" sz="4000" dirty="0">
                <a:latin typeface="+mn-lt"/>
              </a:rPr>
              <a:t>How do we characterize wireless networks/standards</a:t>
            </a:r>
          </a:p>
        </p:txBody>
      </p:sp>
    </p:spTree>
    <p:extLst>
      <p:ext uri="{BB962C8B-B14F-4D97-AF65-F5344CB8AC3E}">
        <p14:creationId xmlns:p14="http://schemas.microsoft.com/office/powerpoint/2010/main" val="11364163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434793" y="1233628"/>
            <a:ext cx="17253" cy="493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29382" y="6168143"/>
            <a:ext cx="8326992" cy="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15810" y="5940898"/>
            <a:ext cx="1051449" cy="369332"/>
            <a:chOff x="1453679" y="5940895"/>
            <a:chExt cx="1051449" cy="369332"/>
          </a:xfrm>
        </p:grpSpPr>
        <p:sp>
          <p:nvSpPr>
            <p:cNvPr id="12" name="TextBox 11"/>
            <p:cNvSpPr txBox="1"/>
            <p:nvPr/>
          </p:nvSpPr>
          <p:spPr>
            <a:xfrm>
              <a:off x="1453679" y="5940895"/>
              <a:ext cx="908069" cy="369332"/>
            </a:xfrm>
            <a:prstGeom prst="rect">
              <a:avLst/>
            </a:prstGeom>
            <a:noFill/>
          </p:spPr>
          <p:txBody>
            <a:bodyPr wrap="none" rtlCol="0">
              <a:spAutoFit/>
            </a:bodyPr>
            <a:lstStyle/>
            <a:p>
              <a:r>
                <a:rPr lang="en-US" dirty="0"/>
                <a:t>10 kbps</a:t>
              </a:r>
              <a:endParaRPr lang="en-SG" dirty="0"/>
            </a:p>
          </p:txBody>
        </p:sp>
        <p:cxnSp>
          <p:nvCxnSpPr>
            <p:cNvPr id="15" name="Straight Connector 1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37253" y="5005757"/>
            <a:ext cx="1181306" cy="369332"/>
            <a:chOff x="1323822" y="5940895"/>
            <a:chExt cx="1181306" cy="369332"/>
          </a:xfrm>
        </p:grpSpPr>
        <p:sp>
          <p:nvSpPr>
            <p:cNvPr id="20" name="TextBox 19"/>
            <p:cNvSpPr txBox="1"/>
            <p:nvPr/>
          </p:nvSpPr>
          <p:spPr>
            <a:xfrm>
              <a:off x="1323822" y="5940895"/>
              <a:ext cx="1025089" cy="369332"/>
            </a:xfrm>
            <a:prstGeom prst="rect">
              <a:avLst/>
            </a:prstGeom>
            <a:noFill/>
          </p:spPr>
          <p:txBody>
            <a:bodyPr wrap="none" rtlCol="0">
              <a:spAutoFit/>
            </a:bodyPr>
            <a:lstStyle/>
            <a:p>
              <a:r>
                <a:rPr lang="en-US" dirty="0"/>
                <a:t>100 kbps</a:t>
              </a:r>
              <a:endParaRPr lang="en-SG" dirty="0"/>
            </a:p>
          </p:txBody>
        </p:sp>
        <p:cxnSp>
          <p:nvCxnSpPr>
            <p:cNvPr id="21" name="Straight Connector 20"/>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237253" y="4097813"/>
            <a:ext cx="1181306" cy="369332"/>
            <a:chOff x="1323822" y="5940895"/>
            <a:chExt cx="1181306" cy="369332"/>
          </a:xfrm>
        </p:grpSpPr>
        <p:sp>
          <p:nvSpPr>
            <p:cNvPr id="25" name="TextBox 24"/>
            <p:cNvSpPr txBox="1"/>
            <p:nvPr/>
          </p:nvSpPr>
          <p:spPr>
            <a:xfrm>
              <a:off x="1323822" y="5940895"/>
              <a:ext cx="884025" cy="369332"/>
            </a:xfrm>
            <a:prstGeom prst="rect">
              <a:avLst/>
            </a:prstGeom>
            <a:noFill/>
          </p:spPr>
          <p:txBody>
            <a:bodyPr wrap="none" rtlCol="0">
              <a:spAutoFit/>
            </a:bodyPr>
            <a:lstStyle/>
            <a:p>
              <a:r>
                <a:rPr lang="en-US" dirty="0"/>
                <a:t>1 Mbps</a:t>
              </a:r>
              <a:endParaRPr lang="en-SG" dirty="0"/>
            </a:p>
          </p:txBody>
        </p:sp>
        <p:cxnSp>
          <p:nvCxnSpPr>
            <p:cNvPr id="26" name="Straight Connector 25"/>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37253" y="3190805"/>
            <a:ext cx="1181306" cy="369332"/>
            <a:chOff x="1323822" y="5940895"/>
            <a:chExt cx="1181306" cy="369332"/>
          </a:xfrm>
        </p:grpSpPr>
        <p:sp>
          <p:nvSpPr>
            <p:cNvPr id="28" name="TextBox 27"/>
            <p:cNvSpPr txBox="1"/>
            <p:nvPr/>
          </p:nvSpPr>
          <p:spPr>
            <a:xfrm>
              <a:off x="1323822" y="5940895"/>
              <a:ext cx="1001043" cy="369332"/>
            </a:xfrm>
            <a:prstGeom prst="rect">
              <a:avLst/>
            </a:prstGeom>
            <a:noFill/>
          </p:spPr>
          <p:txBody>
            <a:bodyPr wrap="none" rtlCol="0">
              <a:spAutoFit/>
            </a:bodyPr>
            <a:lstStyle/>
            <a:p>
              <a:r>
                <a:rPr lang="en-US" dirty="0"/>
                <a:t>10 Mbps</a:t>
              </a:r>
              <a:endParaRPr lang="en-SG" dirty="0"/>
            </a:p>
          </p:txBody>
        </p:sp>
        <p:cxnSp>
          <p:nvCxnSpPr>
            <p:cNvPr id="29" name="Straight Connector 28"/>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66911" y="2289584"/>
            <a:ext cx="1262471" cy="369332"/>
            <a:chOff x="1242657" y="5940895"/>
            <a:chExt cx="1262471" cy="369332"/>
          </a:xfrm>
        </p:grpSpPr>
        <p:sp>
          <p:nvSpPr>
            <p:cNvPr id="31" name="TextBox 30"/>
            <p:cNvSpPr txBox="1"/>
            <p:nvPr/>
          </p:nvSpPr>
          <p:spPr>
            <a:xfrm>
              <a:off x="1242657" y="5940895"/>
              <a:ext cx="1118063" cy="369332"/>
            </a:xfrm>
            <a:prstGeom prst="rect">
              <a:avLst/>
            </a:prstGeom>
            <a:noFill/>
          </p:spPr>
          <p:txBody>
            <a:bodyPr wrap="none" rtlCol="0">
              <a:spAutoFit/>
            </a:bodyPr>
            <a:lstStyle/>
            <a:p>
              <a:r>
                <a:rPr lang="en-US" dirty="0"/>
                <a:t>100 Mbps</a:t>
              </a:r>
              <a:endParaRPr lang="en-SG" dirty="0"/>
            </a:p>
          </p:txBody>
        </p:sp>
        <p:cxnSp>
          <p:nvCxnSpPr>
            <p:cNvPr id="32" name="Straight Connector 31"/>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1248076" y="1370712"/>
            <a:ext cx="1181306" cy="369332"/>
            <a:chOff x="1323822" y="5940895"/>
            <a:chExt cx="1181306" cy="369332"/>
          </a:xfrm>
        </p:grpSpPr>
        <p:sp>
          <p:nvSpPr>
            <p:cNvPr id="34" name="TextBox 33"/>
            <p:cNvSpPr txBox="1"/>
            <p:nvPr/>
          </p:nvSpPr>
          <p:spPr>
            <a:xfrm>
              <a:off x="1323822" y="5940895"/>
              <a:ext cx="832728" cy="369332"/>
            </a:xfrm>
            <a:prstGeom prst="rect">
              <a:avLst/>
            </a:prstGeom>
            <a:noFill/>
          </p:spPr>
          <p:txBody>
            <a:bodyPr wrap="none" rtlCol="0">
              <a:spAutoFit/>
            </a:bodyPr>
            <a:lstStyle/>
            <a:p>
              <a:r>
                <a:rPr lang="en-US" dirty="0"/>
                <a:t>1 </a:t>
              </a:r>
              <a:r>
                <a:rPr lang="en-US" dirty="0" err="1"/>
                <a:t>Gbps</a:t>
              </a:r>
              <a:endParaRPr lang="en-SG" dirty="0"/>
            </a:p>
          </p:txBody>
        </p:sp>
        <p:cxnSp>
          <p:nvCxnSpPr>
            <p:cNvPr id="35" name="Straight Connector 3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3360014"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19140" y="6234476"/>
            <a:ext cx="683200" cy="369332"/>
          </a:xfrm>
          <a:prstGeom prst="rect">
            <a:avLst/>
          </a:prstGeom>
          <a:noFill/>
        </p:spPr>
        <p:txBody>
          <a:bodyPr wrap="none" rtlCol="0">
            <a:spAutoFit/>
          </a:bodyPr>
          <a:lstStyle/>
          <a:p>
            <a:r>
              <a:rPr lang="en-US" dirty="0"/>
              <a:t>1GHz</a:t>
            </a:r>
            <a:endParaRPr lang="en-SG" dirty="0"/>
          </a:p>
        </p:txBody>
      </p:sp>
      <p:cxnSp>
        <p:nvCxnSpPr>
          <p:cNvPr id="40" name="Straight Connector 39"/>
          <p:cNvCxnSpPr/>
          <p:nvPr/>
        </p:nvCxnSpPr>
        <p:spPr>
          <a:xfrm>
            <a:off x="4252769"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11895" y="6234476"/>
            <a:ext cx="683200" cy="369332"/>
          </a:xfrm>
          <a:prstGeom prst="rect">
            <a:avLst/>
          </a:prstGeom>
          <a:noFill/>
        </p:spPr>
        <p:txBody>
          <a:bodyPr wrap="none" rtlCol="0">
            <a:spAutoFit/>
          </a:bodyPr>
          <a:lstStyle/>
          <a:p>
            <a:r>
              <a:rPr lang="en-US" dirty="0"/>
              <a:t>2GHz</a:t>
            </a:r>
            <a:endParaRPr lang="en-SG" dirty="0"/>
          </a:p>
        </p:txBody>
      </p:sp>
      <p:cxnSp>
        <p:nvCxnSpPr>
          <p:cNvPr id="42" name="Straight Connector 41"/>
          <p:cNvCxnSpPr/>
          <p:nvPr/>
        </p:nvCxnSpPr>
        <p:spPr>
          <a:xfrm>
            <a:off x="5199637"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58763" y="6234476"/>
            <a:ext cx="683200" cy="369332"/>
          </a:xfrm>
          <a:prstGeom prst="rect">
            <a:avLst/>
          </a:prstGeom>
          <a:noFill/>
        </p:spPr>
        <p:txBody>
          <a:bodyPr wrap="none" rtlCol="0">
            <a:spAutoFit/>
          </a:bodyPr>
          <a:lstStyle/>
          <a:p>
            <a:r>
              <a:rPr lang="en-US" dirty="0"/>
              <a:t>3GHz</a:t>
            </a:r>
            <a:endParaRPr lang="en-SG" dirty="0"/>
          </a:p>
        </p:txBody>
      </p:sp>
      <p:cxnSp>
        <p:nvCxnSpPr>
          <p:cNvPr id="44" name="Straight Connector 43"/>
          <p:cNvCxnSpPr/>
          <p:nvPr/>
        </p:nvCxnSpPr>
        <p:spPr>
          <a:xfrm>
            <a:off x="6092392"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751518" y="6234476"/>
            <a:ext cx="683200" cy="369332"/>
          </a:xfrm>
          <a:prstGeom prst="rect">
            <a:avLst/>
          </a:prstGeom>
          <a:noFill/>
        </p:spPr>
        <p:txBody>
          <a:bodyPr wrap="none" rtlCol="0">
            <a:spAutoFit/>
          </a:bodyPr>
          <a:lstStyle/>
          <a:p>
            <a:r>
              <a:rPr lang="en-US" dirty="0"/>
              <a:t>4GHz</a:t>
            </a:r>
            <a:endParaRPr lang="en-SG" dirty="0"/>
          </a:p>
        </p:txBody>
      </p:sp>
      <p:cxnSp>
        <p:nvCxnSpPr>
          <p:cNvPr id="46" name="Straight Connector 45"/>
          <p:cNvCxnSpPr/>
          <p:nvPr/>
        </p:nvCxnSpPr>
        <p:spPr>
          <a:xfrm>
            <a:off x="7018518"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677644" y="6234476"/>
            <a:ext cx="683200" cy="369332"/>
          </a:xfrm>
          <a:prstGeom prst="rect">
            <a:avLst/>
          </a:prstGeom>
          <a:noFill/>
        </p:spPr>
        <p:txBody>
          <a:bodyPr wrap="none" rtlCol="0">
            <a:spAutoFit/>
          </a:bodyPr>
          <a:lstStyle/>
          <a:p>
            <a:r>
              <a:rPr lang="en-US" dirty="0"/>
              <a:t>5GHz</a:t>
            </a:r>
            <a:endParaRPr lang="en-SG" dirty="0"/>
          </a:p>
        </p:txBody>
      </p:sp>
      <p:cxnSp>
        <p:nvCxnSpPr>
          <p:cNvPr id="48" name="Straight Connector 47"/>
          <p:cNvCxnSpPr/>
          <p:nvPr/>
        </p:nvCxnSpPr>
        <p:spPr>
          <a:xfrm>
            <a:off x="7911273"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70399" y="6234476"/>
            <a:ext cx="683200" cy="369332"/>
          </a:xfrm>
          <a:prstGeom prst="rect">
            <a:avLst/>
          </a:prstGeom>
          <a:noFill/>
        </p:spPr>
        <p:txBody>
          <a:bodyPr wrap="none" rtlCol="0">
            <a:spAutoFit/>
          </a:bodyPr>
          <a:lstStyle/>
          <a:p>
            <a:r>
              <a:rPr lang="en-US" dirty="0"/>
              <a:t>6GHz</a:t>
            </a:r>
            <a:endParaRPr lang="en-SG" dirty="0"/>
          </a:p>
        </p:txBody>
      </p:sp>
      <p:sp>
        <p:nvSpPr>
          <p:cNvPr id="50" name="Rounded Rectangle 49"/>
          <p:cNvSpPr/>
          <p:nvPr/>
        </p:nvSpPr>
        <p:spPr>
          <a:xfrm>
            <a:off x="5838088" y="5190423"/>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UWB (802.15.4-2011)</a:t>
            </a:r>
            <a:endParaRPr lang="en-SG" dirty="0"/>
          </a:p>
        </p:txBody>
      </p:sp>
      <p:sp>
        <p:nvSpPr>
          <p:cNvPr id="51" name="Rounded Rectangle 50"/>
          <p:cNvSpPr/>
          <p:nvPr/>
        </p:nvSpPr>
        <p:spPr>
          <a:xfrm>
            <a:off x="5751517" y="2126590"/>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Rate UWB</a:t>
            </a:r>
            <a:endParaRPr lang="en-SG" dirty="0"/>
          </a:p>
        </p:txBody>
      </p:sp>
      <p:sp>
        <p:nvSpPr>
          <p:cNvPr id="4" name="Oval 3"/>
          <p:cNvSpPr/>
          <p:nvPr/>
        </p:nvSpPr>
        <p:spPr>
          <a:xfrm>
            <a:off x="3602182" y="1946074"/>
            <a:ext cx="1086196" cy="3610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4G</a:t>
            </a:r>
            <a:endParaRPr lang="en-SG" dirty="0"/>
          </a:p>
        </p:txBody>
      </p:sp>
      <p:sp>
        <p:nvSpPr>
          <p:cNvPr id="56" name="Oval 55"/>
          <p:cNvSpPr/>
          <p:nvPr/>
        </p:nvSpPr>
        <p:spPr>
          <a:xfrm>
            <a:off x="4552302" y="1942136"/>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TextBox 56"/>
          <p:cNvSpPr txBox="1"/>
          <p:nvPr/>
        </p:nvSpPr>
        <p:spPr>
          <a:xfrm>
            <a:off x="4802218" y="1830484"/>
            <a:ext cx="949299" cy="369332"/>
          </a:xfrm>
          <a:prstGeom prst="rect">
            <a:avLst/>
          </a:prstGeom>
          <a:noFill/>
        </p:spPr>
        <p:txBody>
          <a:bodyPr wrap="none" rtlCol="0">
            <a:spAutoFit/>
          </a:bodyPr>
          <a:lstStyle/>
          <a:p>
            <a:r>
              <a:rPr lang="en-US" dirty="0"/>
              <a:t>802.11n</a:t>
            </a:r>
            <a:endParaRPr lang="en-SG" dirty="0"/>
          </a:p>
        </p:txBody>
      </p:sp>
      <p:sp>
        <p:nvSpPr>
          <p:cNvPr id="58" name="Oval 57"/>
          <p:cNvSpPr/>
          <p:nvPr/>
        </p:nvSpPr>
        <p:spPr>
          <a:xfrm>
            <a:off x="6967822" y="1659102"/>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p:cNvSpPr txBox="1"/>
          <p:nvPr/>
        </p:nvSpPr>
        <p:spPr>
          <a:xfrm>
            <a:off x="7217738" y="1547450"/>
            <a:ext cx="1035861" cy="369332"/>
          </a:xfrm>
          <a:prstGeom prst="rect">
            <a:avLst/>
          </a:prstGeom>
          <a:noFill/>
        </p:spPr>
        <p:txBody>
          <a:bodyPr wrap="none" rtlCol="0">
            <a:spAutoFit/>
          </a:bodyPr>
          <a:lstStyle/>
          <a:p>
            <a:r>
              <a:rPr lang="en-US" dirty="0"/>
              <a:t>802.11ac</a:t>
            </a:r>
            <a:endParaRPr lang="en-SG" dirty="0"/>
          </a:p>
        </p:txBody>
      </p:sp>
      <p:sp>
        <p:nvSpPr>
          <p:cNvPr id="8" name="Oval 7"/>
          <p:cNvSpPr/>
          <p:nvPr/>
        </p:nvSpPr>
        <p:spPr>
          <a:xfrm>
            <a:off x="4700389" y="4088372"/>
            <a:ext cx="249382" cy="17733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p:cNvSpPr txBox="1"/>
          <p:nvPr/>
        </p:nvSpPr>
        <p:spPr>
          <a:xfrm>
            <a:off x="4928038" y="4001526"/>
            <a:ext cx="1115755" cy="369332"/>
          </a:xfrm>
          <a:prstGeom prst="rect">
            <a:avLst/>
          </a:prstGeom>
          <a:noFill/>
        </p:spPr>
        <p:txBody>
          <a:bodyPr wrap="none" rtlCol="0">
            <a:spAutoFit/>
          </a:bodyPr>
          <a:lstStyle/>
          <a:p>
            <a:r>
              <a:rPr lang="en-US" dirty="0"/>
              <a:t>Bluetooth</a:t>
            </a:r>
            <a:endParaRPr lang="en-SG" dirty="0"/>
          </a:p>
        </p:txBody>
      </p:sp>
      <p:sp>
        <p:nvSpPr>
          <p:cNvPr id="60" name="Oval 59"/>
          <p:cNvSpPr/>
          <p:nvPr/>
        </p:nvSpPr>
        <p:spPr>
          <a:xfrm>
            <a:off x="4702941" y="4810117"/>
            <a:ext cx="249382" cy="1773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TextBox 60"/>
          <p:cNvSpPr txBox="1"/>
          <p:nvPr/>
        </p:nvSpPr>
        <p:spPr>
          <a:xfrm>
            <a:off x="4930590" y="4723271"/>
            <a:ext cx="1426994" cy="369332"/>
          </a:xfrm>
          <a:prstGeom prst="rect">
            <a:avLst/>
          </a:prstGeom>
          <a:noFill/>
        </p:spPr>
        <p:txBody>
          <a:bodyPr wrap="none" rtlCol="0">
            <a:spAutoFit/>
          </a:bodyPr>
          <a:lstStyle/>
          <a:p>
            <a:r>
              <a:rPr lang="en-US" dirty="0"/>
              <a:t>BLE/802.15.4</a:t>
            </a:r>
            <a:endParaRPr lang="en-SG" dirty="0"/>
          </a:p>
        </p:txBody>
      </p:sp>
      <p:sp>
        <p:nvSpPr>
          <p:cNvPr id="10" name="Oval 9"/>
          <p:cNvSpPr/>
          <p:nvPr/>
        </p:nvSpPr>
        <p:spPr>
          <a:xfrm>
            <a:off x="3118950" y="5386528"/>
            <a:ext cx="215342" cy="16307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3319752" y="5261041"/>
            <a:ext cx="662361" cy="369332"/>
          </a:xfrm>
          <a:prstGeom prst="rect">
            <a:avLst/>
          </a:prstGeom>
          <a:noFill/>
        </p:spPr>
        <p:txBody>
          <a:bodyPr wrap="none" rtlCol="0">
            <a:spAutoFit/>
          </a:bodyPr>
          <a:lstStyle/>
          <a:p>
            <a:r>
              <a:rPr lang="en-US" dirty="0" err="1"/>
              <a:t>LoRA</a:t>
            </a:r>
            <a:endParaRPr lang="en-SG" dirty="0"/>
          </a:p>
        </p:txBody>
      </p:sp>
      <p:sp>
        <p:nvSpPr>
          <p:cNvPr id="62" name="Oval 61"/>
          <p:cNvSpPr/>
          <p:nvPr/>
        </p:nvSpPr>
        <p:spPr>
          <a:xfrm>
            <a:off x="2564759" y="5863375"/>
            <a:ext cx="215342" cy="1630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2765561" y="5737888"/>
            <a:ext cx="560923" cy="369332"/>
          </a:xfrm>
          <a:prstGeom prst="rect">
            <a:avLst/>
          </a:prstGeom>
          <a:noFill/>
        </p:spPr>
        <p:txBody>
          <a:bodyPr wrap="none" rtlCol="0">
            <a:spAutoFit/>
          </a:bodyPr>
          <a:lstStyle/>
          <a:p>
            <a:r>
              <a:rPr lang="en-US" dirty="0"/>
              <a:t>NFC</a:t>
            </a:r>
            <a:endParaRPr lang="en-SG" dirty="0"/>
          </a:p>
        </p:txBody>
      </p:sp>
      <p:sp>
        <p:nvSpPr>
          <p:cNvPr id="13" name="Title 1">
            <a:extLst>
              <a:ext uri="{FF2B5EF4-FFF2-40B4-BE49-F238E27FC236}">
                <a16:creationId xmlns:a16="http://schemas.microsoft.com/office/drawing/2014/main" id="{2C9E7AD5-722E-8F13-B4F6-9F4732E56664}"/>
              </a:ext>
            </a:extLst>
          </p:cNvPr>
          <p:cNvSpPr>
            <a:spLocks noGrp="1"/>
          </p:cNvSpPr>
          <p:nvPr>
            <p:ph type="title"/>
          </p:nvPr>
        </p:nvSpPr>
        <p:spPr>
          <a:xfrm>
            <a:off x="415600" y="390167"/>
            <a:ext cx="11360800" cy="763600"/>
          </a:xfrm>
        </p:spPr>
        <p:txBody>
          <a:bodyPr/>
          <a:lstStyle/>
          <a:p>
            <a:r>
              <a:rPr lang="en-US" sz="4000" dirty="0">
                <a:latin typeface="+mn-lt"/>
              </a:rPr>
              <a:t>Wireless standards classified on basis of throughput</a:t>
            </a:r>
          </a:p>
        </p:txBody>
      </p:sp>
    </p:spTree>
    <p:extLst>
      <p:ext uri="{BB962C8B-B14F-4D97-AF65-F5344CB8AC3E}">
        <p14:creationId xmlns:p14="http://schemas.microsoft.com/office/powerpoint/2010/main" val="4227160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mn-lt"/>
              </a:rPr>
              <a:t>Reflecting Television Signals for Transmissions</a:t>
            </a:r>
            <a:endParaRPr lang="en-US" sz="4000" dirty="0">
              <a:solidFill>
                <a:srgbClr val="7030A0"/>
              </a:solidFill>
              <a:latin typeface="+mn-lt"/>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8</a:t>
            </a:fld>
            <a:endParaRPr lang="en-US"/>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0" name="TextBox 9">
            <a:extLst>
              <a:ext uri="{FF2B5EF4-FFF2-40B4-BE49-F238E27FC236}">
                <a16:creationId xmlns:a16="http://schemas.microsoft.com/office/drawing/2014/main" id="{809158DC-0544-AC36-BF77-FBEAE3F68C9A}"/>
              </a:ext>
            </a:extLst>
          </p:cNvPr>
          <p:cNvSpPr txBox="1"/>
          <p:nvPr/>
        </p:nvSpPr>
        <p:spPr>
          <a:xfrm>
            <a:off x="2160635" y="6364229"/>
            <a:ext cx="7421247" cy="338554"/>
          </a:xfrm>
          <a:prstGeom prst="rect">
            <a:avLst/>
          </a:prstGeom>
          <a:noFill/>
        </p:spPr>
        <p:txBody>
          <a:bodyPr wrap="square" rtlCol="0">
            <a:spAutoFit/>
          </a:bodyPr>
          <a:lstStyle/>
          <a:p>
            <a:pPr algn="ctr"/>
            <a:r>
              <a:rPr lang="en-US" sz="1600" dirty="0">
                <a:latin typeface="+mj-lt"/>
                <a:ea typeface="Calibri" charset="0"/>
                <a:cs typeface="Calibri" charset="0"/>
              </a:rPr>
              <a:t>Ambient Backscatter: Wireless Communication Out of Thin Air, ACM SIGCOMM 2013</a:t>
            </a:r>
            <a:endParaRPr lang="en-US" sz="1600" b="1" dirty="0">
              <a:latin typeface="+mj-lt"/>
              <a:ea typeface="Calibri" charset="0"/>
              <a:cs typeface="Calibri" charset="0"/>
            </a:endParaRPr>
          </a:p>
        </p:txBody>
      </p:sp>
      <p:pic>
        <p:nvPicPr>
          <p:cNvPr id="3" name="Online Media 2" descr="Ambient Backscatter">
            <a:hlinkClick r:id="" action="ppaction://media"/>
            <a:extLst>
              <a:ext uri="{FF2B5EF4-FFF2-40B4-BE49-F238E27FC236}">
                <a16:creationId xmlns:a16="http://schemas.microsoft.com/office/drawing/2014/main" id="{DD9CC411-9C2D-E668-2B07-B011B499952B}"/>
              </a:ext>
            </a:extLst>
          </p:cNvPr>
          <p:cNvPicPr>
            <a:picLocks noRot="1" noChangeAspect="1"/>
          </p:cNvPicPr>
          <p:nvPr>
            <a:videoFile r:link="rId1"/>
          </p:nvPr>
        </p:nvPicPr>
        <p:blipFill>
          <a:blip r:embed="rId4"/>
          <a:stretch>
            <a:fillRect/>
          </a:stretch>
        </p:blipFill>
        <p:spPr>
          <a:xfrm>
            <a:off x="2251495" y="1542847"/>
            <a:ext cx="7239526" cy="4090332"/>
          </a:xfrm>
          <a:prstGeom prst="rect">
            <a:avLst/>
          </a:prstGeom>
        </p:spPr>
      </p:pic>
    </p:spTree>
    <p:extLst>
      <p:ext uri="{BB962C8B-B14F-4D97-AF65-F5344CB8AC3E}">
        <p14:creationId xmlns:p14="http://schemas.microsoft.com/office/powerpoint/2010/main" val="2155549757"/>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10" grpId="0"/>
    </p:bldLst>
  </p:timing>
  <p:extLst>
    <p:ext uri="{E180D4A7-C9FB-4DFB-919C-405C955672EB}">
      <p14:showEvtLst xmlns:p14="http://schemas.microsoft.com/office/powerpoint/2010/main">
        <p14:playEvt time="37824" objId="5"/>
        <p14:stopEvt time="66940" objId="5"/>
      </p14:showEvtLst>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467547" y="1698236"/>
            <a:ext cx="32466" cy="4339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62136" y="6032168"/>
            <a:ext cx="8326992" cy="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48564" y="5804923"/>
            <a:ext cx="1051449" cy="369332"/>
            <a:chOff x="1453679" y="5940895"/>
            <a:chExt cx="1051449" cy="369332"/>
          </a:xfrm>
        </p:grpSpPr>
        <p:sp>
          <p:nvSpPr>
            <p:cNvPr id="12" name="TextBox 11"/>
            <p:cNvSpPr txBox="1"/>
            <p:nvPr/>
          </p:nvSpPr>
          <p:spPr>
            <a:xfrm>
              <a:off x="1453679" y="5940895"/>
              <a:ext cx="486030" cy="369332"/>
            </a:xfrm>
            <a:prstGeom prst="rect">
              <a:avLst/>
            </a:prstGeom>
            <a:noFill/>
          </p:spPr>
          <p:txBody>
            <a:bodyPr wrap="none" rtlCol="0">
              <a:spAutoFit/>
            </a:bodyPr>
            <a:lstStyle/>
            <a:p>
              <a:r>
                <a:rPr lang="en-US" dirty="0"/>
                <a:t>1m</a:t>
              </a:r>
              <a:endParaRPr lang="en-SG" dirty="0"/>
            </a:p>
          </p:txBody>
        </p:sp>
        <p:cxnSp>
          <p:nvCxnSpPr>
            <p:cNvPr id="15" name="Straight Connector 1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70007" y="4869782"/>
            <a:ext cx="1181306" cy="369332"/>
            <a:chOff x="1323822" y="5940895"/>
            <a:chExt cx="1181306" cy="369332"/>
          </a:xfrm>
        </p:grpSpPr>
        <p:sp>
          <p:nvSpPr>
            <p:cNvPr id="20" name="TextBox 19"/>
            <p:cNvSpPr txBox="1"/>
            <p:nvPr/>
          </p:nvSpPr>
          <p:spPr>
            <a:xfrm>
              <a:off x="1323822" y="5940895"/>
              <a:ext cx="603050" cy="369332"/>
            </a:xfrm>
            <a:prstGeom prst="rect">
              <a:avLst/>
            </a:prstGeom>
            <a:noFill/>
          </p:spPr>
          <p:txBody>
            <a:bodyPr wrap="none" rtlCol="0">
              <a:spAutoFit/>
            </a:bodyPr>
            <a:lstStyle/>
            <a:p>
              <a:r>
                <a:rPr lang="en-US" dirty="0"/>
                <a:t>10m</a:t>
              </a:r>
              <a:endParaRPr lang="en-SG" dirty="0"/>
            </a:p>
          </p:txBody>
        </p:sp>
        <p:cxnSp>
          <p:nvCxnSpPr>
            <p:cNvPr id="21" name="Straight Connector 20"/>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270007" y="3961838"/>
            <a:ext cx="1181306" cy="369332"/>
            <a:chOff x="1323822" y="5940895"/>
            <a:chExt cx="1181306" cy="369332"/>
          </a:xfrm>
        </p:grpSpPr>
        <p:sp>
          <p:nvSpPr>
            <p:cNvPr id="25" name="TextBox 24"/>
            <p:cNvSpPr txBox="1"/>
            <p:nvPr/>
          </p:nvSpPr>
          <p:spPr>
            <a:xfrm>
              <a:off x="1323822" y="5940895"/>
              <a:ext cx="720069" cy="369332"/>
            </a:xfrm>
            <a:prstGeom prst="rect">
              <a:avLst/>
            </a:prstGeom>
            <a:noFill/>
          </p:spPr>
          <p:txBody>
            <a:bodyPr wrap="none" rtlCol="0">
              <a:spAutoFit/>
            </a:bodyPr>
            <a:lstStyle/>
            <a:p>
              <a:r>
                <a:rPr lang="en-US" dirty="0"/>
                <a:t>100m</a:t>
              </a:r>
              <a:endParaRPr lang="en-SG" dirty="0"/>
            </a:p>
          </p:txBody>
        </p:sp>
        <p:cxnSp>
          <p:nvCxnSpPr>
            <p:cNvPr id="26" name="Straight Connector 25"/>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70007" y="3054830"/>
            <a:ext cx="1181306" cy="369332"/>
            <a:chOff x="1323822" y="5940895"/>
            <a:chExt cx="1181306" cy="369332"/>
          </a:xfrm>
        </p:grpSpPr>
        <p:sp>
          <p:nvSpPr>
            <p:cNvPr id="28" name="TextBox 27"/>
            <p:cNvSpPr txBox="1"/>
            <p:nvPr/>
          </p:nvSpPr>
          <p:spPr>
            <a:xfrm>
              <a:off x="1323822" y="5940895"/>
              <a:ext cx="590226" cy="369332"/>
            </a:xfrm>
            <a:prstGeom prst="rect">
              <a:avLst/>
            </a:prstGeom>
            <a:noFill/>
          </p:spPr>
          <p:txBody>
            <a:bodyPr wrap="none" rtlCol="0">
              <a:spAutoFit/>
            </a:bodyPr>
            <a:lstStyle/>
            <a:p>
              <a:r>
                <a:rPr lang="en-US" dirty="0"/>
                <a:t>1km</a:t>
              </a:r>
              <a:endParaRPr lang="en-SG" dirty="0"/>
            </a:p>
          </p:txBody>
        </p:sp>
        <p:cxnSp>
          <p:nvCxnSpPr>
            <p:cNvPr id="29" name="Straight Connector 28"/>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99665" y="2153609"/>
            <a:ext cx="1262471" cy="369332"/>
            <a:chOff x="1242657" y="5940895"/>
            <a:chExt cx="1262471" cy="369332"/>
          </a:xfrm>
        </p:grpSpPr>
        <p:sp>
          <p:nvSpPr>
            <p:cNvPr id="31" name="TextBox 30"/>
            <p:cNvSpPr txBox="1"/>
            <p:nvPr/>
          </p:nvSpPr>
          <p:spPr>
            <a:xfrm>
              <a:off x="1242657" y="5940895"/>
              <a:ext cx="707245" cy="369332"/>
            </a:xfrm>
            <a:prstGeom prst="rect">
              <a:avLst/>
            </a:prstGeom>
            <a:noFill/>
          </p:spPr>
          <p:txBody>
            <a:bodyPr wrap="none" rtlCol="0">
              <a:spAutoFit/>
            </a:bodyPr>
            <a:lstStyle/>
            <a:p>
              <a:r>
                <a:rPr lang="en-US" dirty="0"/>
                <a:t>10km</a:t>
              </a:r>
              <a:endParaRPr lang="en-SG" dirty="0"/>
            </a:p>
          </p:txBody>
        </p:sp>
        <p:cxnSp>
          <p:nvCxnSpPr>
            <p:cNvPr id="32" name="Straight Connector 31"/>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3392768"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51894" y="6098501"/>
            <a:ext cx="683200" cy="369332"/>
          </a:xfrm>
          <a:prstGeom prst="rect">
            <a:avLst/>
          </a:prstGeom>
          <a:noFill/>
        </p:spPr>
        <p:txBody>
          <a:bodyPr wrap="none" rtlCol="0">
            <a:spAutoFit/>
          </a:bodyPr>
          <a:lstStyle/>
          <a:p>
            <a:r>
              <a:rPr lang="en-US" dirty="0"/>
              <a:t>1GHz</a:t>
            </a:r>
            <a:endParaRPr lang="en-SG" dirty="0"/>
          </a:p>
        </p:txBody>
      </p:sp>
      <p:cxnSp>
        <p:nvCxnSpPr>
          <p:cNvPr id="40" name="Straight Connector 39"/>
          <p:cNvCxnSpPr/>
          <p:nvPr/>
        </p:nvCxnSpPr>
        <p:spPr>
          <a:xfrm>
            <a:off x="4285523"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44649" y="6098501"/>
            <a:ext cx="683200" cy="369332"/>
          </a:xfrm>
          <a:prstGeom prst="rect">
            <a:avLst/>
          </a:prstGeom>
          <a:noFill/>
        </p:spPr>
        <p:txBody>
          <a:bodyPr wrap="none" rtlCol="0">
            <a:spAutoFit/>
          </a:bodyPr>
          <a:lstStyle/>
          <a:p>
            <a:r>
              <a:rPr lang="en-US" dirty="0"/>
              <a:t>2GHz</a:t>
            </a:r>
            <a:endParaRPr lang="en-SG" dirty="0"/>
          </a:p>
        </p:txBody>
      </p:sp>
      <p:cxnSp>
        <p:nvCxnSpPr>
          <p:cNvPr id="42" name="Straight Connector 41"/>
          <p:cNvCxnSpPr/>
          <p:nvPr/>
        </p:nvCxnSpPr>
        <p:spPr>
          <a:xfrm>
            <a:off x="5232391"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91517" y="6098501"/>
            <a:ext cx="683200" cy="369332"/>
          </a:xfrm>
          <a:prstGeom prst="rect">
            <a:avLst/>
          </a:prstGeom>
          <a:noFill/>
        </p:spPr>
        <p:txBody>
          <a:bodyPr wrap="none" rtlCol="0">
            <a:spAutoFit/>
          </a:bodyPr>
          <a:lstStyle/>
          <a:p>
            <a:r>
              <a:rPr lang="en-US" dirty="0"/>
              <a:t>3GHz</a:t>
            </a:r>
            <a:endParaRPr lang="en-SG" dirty="0"/>
          </a:p>
        </p:txBody>
      </p:sp>
      <p:cxnSp>
        <p:nvCxnSpPr>
          <p:cNvPr id="44" name="Straight Connector 43"/>
          <p:cNvCxnSpPr/>
          <p:nvPr/>
        </p:nvCxnSpPr>
        <p:spPr>
          <a:xfrm>
            <a:off x="6125146"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784272" y="6098501"/>
            <a:ext cx="683200" cy="369332"/>
          </a:xfrm>
          <a:prstGeom prst="rect">
            <a:avLst/>
          </a:prstGeom>
          <a:noFill/>
        </p:spPr>
        <p:txBody>
          <a:bodyPr wrap="none" rtlCol="0">
            <a:spAutoFit/>
          </a:bodyPr>
          <a:lstStyle/>
          <a:p>
            <a:r>
              <a:rPr lang="en-US" dirty="0"/>
              <a:t>4GHz</a:t>
            </a:r>
            <a:endParaRPr lang="en-SG" dirty="0"/>
          </a:p>
        </p:txBody>
      </p:sp>
      <p:cxnSp>
        <p:nvCxnSpPr>
          <p:cNvPr id="46" name="Straight Connector 45"/>
          <p:cNvCxnSpPr/>
          <p:nvPr/>
        </p:nvCxnSpPr>
        <p:spPr>
          <a:xfrm>
            <a:off x="7051272"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710398" y="6098501"/>
            <a:ext cx="683200" cy="369332"/>
          </a:xfrm>
          <a:prstGeom prst="rect">
            <a:avLst/>
          </a:prstGeom>
          <a:noFill/>
        </p:spPr>
        <p:txBody>
          <a:bodyPr wrap="none" rtlCol="0">
            <a:spAutoFit/>
          </a:bodyPr>
          <a:lstStyle/>
          <a:p>
            <a:r>
              <a:rPr lang="en-US" dirty="0"/>
              <a:t>5GHz</a:t>
            </a:r>
            <a:endParaRPr lang="en-SG" dirty="0"/>
          </a:p>
        </p:txBody>
      </p:sp>
      <p:cxnSp>
        <p:nvCxnSpPr>
          <p:cNvPr id="48" name="Straight Connector 47"/>
          <p:cNvCxnSpPr/>
          <p:nvPr/>
        </p:nvCxnSpPr>
        <p:spPr>
          <a:xfrm>
            <a:off x="7944027"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603153" y="6098501"/>
            <a:ext cx="683200" cy="369332"/>
          </a:xfrm>
          <a:prstGeom prst="rect">
            <a:avLst/>
          </a:prstGeom>
          <a:noFill/>
        </p:spPr>
        <p:txBody>
          <a:bodyPr wrap="none" rtlCol="0">
            <a:spAutoFit/>
          </a:bodyPr>
          <a:lstStyle/>
          <a:p>
            <a:r>
              <a:rPr lang="en-US" dirty="0"/>
              <a:t>6GHz</a:t>
            </a:r>
            <a:endParaRPr lang="en-SG" dirty="0"/>
          </a:p>
        </p:txBody>
      </p:sp>
      <p:sp>
        <p:nvSpPr>
          <p:cNvPr id="51" name="Rounded Rectangle 50"/>
          <p:cNvSpPr/>
          <p:nvPr/>
        </p:nvSpPr>
        <p:spPr>
          <a:xfrm>
            <a:off x="6200633" y="4236976"/>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UWB (802.15.4-2011)</a:t>
            </a:r>
            <a:endParaRPr lang="en-SG" dirty="0"/>
          </a:p>
        </p:txBody>
      </p:sp>
      <p:sp>
        <p:nvSpPr>
          <p:cNvPr id="56" name="Rounded Rectangle 55"/>
          <p:cNvSpPr/>
          <p:nvPr/>
        </p:nvSpPr>
        <p:spPr>
          <a:xfrm>
            <a:off x="6242028" y="5746810"/>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Rate UWB</a:t>
            </a:r>
            <a:endParaRPr lang="en-SG" dirty="0"/>
          </a:p>
        </p:txBody>
      </p:sp>
      <p:sp>
        <p:nvSpPr>
          <p:cNvPr id="57" name="Oval 56"/>
          <p:cNvSpPr/>
          <p:nvPr/>
        </p:nvSpPr>
        <p:spPr>
          <a:xfrm>
            <a:off x="3592726" y="2649521"/>
            <a:ext cx="1086196" cy="3610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4G</a:t>
            </a:r>
            <a:endParaRPr lang="en-SG" dirty="0"/>
          </a:p>
        </p:txBody>
      </p:sp>
      <p:sp>
        <p:nvSpPr>
          <p:cNvPr id="58" name="Oval 57"/>
          <p:cNvSpPr/>
          <p:nvPr/>
        </p:nvSpPr>
        <p:spPr>
          <a:xfrm>
            <a:off x="4624040" y="4079988"/>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p:cNvSpPr txBox="1"/>
          <p:nvPr/>
        </p:nvSpPr>
        <p:spPr>
          <a:xfrm>
            <a:off x="4873956" y="3968336"/>
            <a:ext cx="949299" cy="369332"/>
          </a:xfrm>
          <a:prstGeom prst="rect">
            <a:avLst/>
          </a:prstGeom>
          <a:noFill/>
        </p:spPr>
        <p:txBody>
          <a:bodyPr wrap="none" rtlCol="0">
            <a:spAutoFit/>
          </a:bodyPr>
          <a:lstStyle/>
          <a:p>
            <a:r>
              <a:rPr lang="en-US" dirty="0"/>
              <a:t>802.11n</a:t>
            </a:r>
            <a:endParaRPr lang="en-SG" dirty="0"/>
          </a:p>
        </p:txBody>
      </p:sp>
      <p:sp>
        <p:nvSpPr>
          <p:cNvPr id="60" name="Oval 59"/>
          <p:cNvSpPr/>
          <p:nvPr/>
        </p:nvSpPr>
        <p:spPr>
          <a:xfrm>
            <a:off x="7040188" y="4449320"/>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TextBox 60"/>
          <p:cNvSpPr txBox="1"/>
          <p:nvPr/>
        </p:nvSpPr>
        <p:spPr>
          <a:xfrm>
            <a:off x="7290104" y="4337668"/>
            <a:ext cx="1035861" cy="369332"/>
          </a:xfrm>
          <a:prstGeom prst="rect">
            <a:avLst/>
          </a:prstGeom>
          <a:noFill/>
        </p:spPr>
        <p:txBody>
          <a:bodyPr wrap="none" rtlCol="0">
            <a:spAutoFit/>
          </a:bodyPr>
          <a:lstStyle/>
          <a:p>
            <a:r>
              <a:rPr lang="en-US" dirty="0"/>
              <a:t>802.11ac</a:t>
            </a:r>
            <a:endParaRPr lang="en-SG" dirty="0"/>
          </a:p>
        </p:txBody>
      </p:sp>
      <p:sp>
        <p:nvSpPr>
          <p:cNvPr id="62" name="Oval 61"/>
          <p:cNvSpPr/>
          <p:nvPr/>
        </p:nvSpPr>
        <p:spPr>
          <a:xfrm>
            <a:off x="4634689" y="4436365"/>
            <a:ext cx="249382" cy="17733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4862338" y="4349519"/>
            <a:ext cx="1115755" cy="369332"/>
          </a:xfrm>
          <a:prstGeom prst="rect">
            <a:avLst/>
          </a:prstGeom>
          <a:noFill/>
        </p:spPr>
        <p:txBody>
          <a:bodyPr wrap="none" rtlCol="0">
            <a:spAutoFit/>
          </a:bodyPr>
          <a:lstStyle/>
          <a:p>
            <a:r>
              <a:rPr lang="en-US" dirty="0"/>
              <a:t>Bluetooth</a:t>
            </a:r>
            <a:endParaRPr lang="en-SG" dirty="0"/>
          </a:p>
        </p:txBody>
      </p:sp>
      <p:sp>
        <p:nvSpPr>
          <p:cNvPr id="64" name="Oval 63"/>
          <p:cNvSpPr/>
          <p:nvPr/>
        </p:nvSpPr>
        <p:spPr>
          <a:xfrm>
            <a:off x="4623180" y="4221237"/>
            <a:ext cx="249382" cy="1773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Oval 64"/>
          <p:cNvSpPr/>
          <p:nvPr/>
        </p:nvSpPr>
        <p:spPr>
          <a:xfrm>
            <a:off x="3055578" y="2401526"/>
            <a:ext cx="215342" cy="16307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TextBox 65"/>
          <p:cNvSpPr txBox="1"/>
          <p:nvPr/>
        </p:nvSpPr>
        <p:spPr>
          <a:xfrm>
            <a:off x="3256380" y="2276039"/>
            <a:ext cx="662361" cy="369332"/>
          </a:xfrm>
          <a:prstGeom prst="rect">
            <a:avLst/>
          </a:prstGeom>
          <a:noFill/>
        </p:spPr>
        <p:txBody>
          <a:bodyPr wrap="none" rtlCol="0">
            <a:spAutoFit/>
          </a:bodyPr>
          <a:lstStyle/>
          <a:p>
            <a:r>
              <a:rPr lang="en-US" dirty="0" err="1"/>
              <a:t>LoRA</a:t>
            </a:r>
            <a:endParaRPr lang="en-SG" dirty="0"/>
          </a:p>
        </p:txBody>
      </p:sp>
      <p:sp>
        <p:nvSpPr>
          <p:cNvPr id="67" name="Oval 66"/>
          <p:cNvSpPr/>
          <p:nvPr/>
        </p:nvSpPr>
        <p:spPr>
          <a:xfrm>
            <a:off x="2631043" y="5873177"/>
            <a:ext cx="215342" cy="1630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p:cNvSpPr txBox="1"/>
          <p:nvPr/>
        </p:nvSpPr>
        <p:spPr>
          <a:xfrm>
            <a:off x="2831845" y="5747690"/>
            <a:ext cx="560923" cy="369332"/>
          </a:xfrm>
          <a:prstGeom prst="rect">
            <a:avLst/>
          </a:prstGeom>
          <a:noFill/>
        </p:spPr>
        <p:txBody>
          <a:bodyPr wrap="none" rtlCol="0">
            <a:spAutoFit/>
          </a:bodyPr>
          <a:lstStyle/>
          <a:p>
            <a:r>
              <a:rPr lang="en-US" dirty="0"/>
              <a:t>NFC</a:t>
            </a:r>
            <a:endParaRPr lang="en-SG" dirty="0"/>
          </a:p>
        </p:txBody>
      </p:sp>
      <p:sp>
        <p:nvSpPr>
          <p:cNvPr id="69" name="TextBox 68"/>
          <p:cNvSpPr txBox="1"/>
          <p:nvPr/>
        </p:nvSpPr>
        <p:spPr>
          <a:xfrm>
            <a:off x="4850829" y="4134391"/>
            <a:ext cx="1426994" cy="369332"/>
          </a:xfrm>
          <a:prstGeom prst="rect">
            <a:avLst/>
          </a:prstGeom>
          <a:noFill/>
        </p:spPr>
        <p:txBody>
          <a:bodyPr wrap="none" rtlCol="0">
            <a:spAutoFit/>
          </a:bodyPr>
          <a:lstStyle/>
          <a:p>
            <a:r>
              <a:rPr lang="en-US" dirty="0"/>
              <a:t>BLE/802.15.4</a:t>
            </a:r>
            <a:endParaRPr lang="en-SG" dirty="0"/>
          </a:p>
        </p:txBody>
      </p:sp>
      <p:sp>
        <p:nvSpPr>
          <p:cNvPr id="6" name="Title 1">
            <a:extLst>
              <a:ext uri="{FF2B5EF4-FFF2-40B4-BE49-F238E27FC236}">
                <a16:creationId xmlns:a16="http://schemas.microsoft.com/office/drawing/2014/main" id="{12F33287-1AB3-C615-CC36-AB1778428963}"/>
              </a:ext>
            </a:extLst>
          </p:cNvPr>
          <p:cNvSpPr txBox="1">
            <a:spLocks/>
          </p:cNvSpPr>
          <p:nvPr/>
        </p:nvSpPr>
        <p:spPr>
          <a:xfrm>
            <a:off x="415600" y="390167"/>
            <a:ext cx="11360800" cy="763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Wireless standards classified on basis of range </a:t>
            </a:r>
          </a:p>
        </p:txBody>
      </p:sp>
    </p:spTree>
    <p:extLst>
      <p:ext uri="{BB962C8B-B14F-4D97-AF65-F5344CB8AC3E}">
        <p14:creationId xmlns:p14="http://schemas.microsoft.com/office/powerpoint/2010/main" val="37892460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441111" y="1629157"/>
            <a:ext cx="11712" cy="4405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45414" y="6032168"/>
            <a:ext cx="8326992" cy="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31842" y="5804923"/>
            <a:ext cx="1051449" cy="369332"/>
            <a:chOff x="1453679" y="5940895"/>
            <a:chExt cx="1051449" cy="369332"/>
          </a:xfrm>
        </p:grpSpPr>
        <p:sp>
          <p:nvSpPr>
            <p:cNvPr id="12" name="TextBox 11"/>
            <p:cNvSpPr txBox="1"/>
            <p:nvPr/>
          </p:nvSpPr>
          <p:spPr>
            <a:xfrm>
              <a:off x="1453679" y="5940895"/>
              <a:ext cx="691215" cy="369332"/>
            </a:xfrm>
            <a:prstGeom prst="rect">
              <a:avLst/>
            </a:prstGeom>
            <a:noFill/>
          </p:spPr>
          <p:txBody>
            <a:bodyPr wrap="none" rtlCol="0">
              <a:spAutoFit/>
            </a:bodyPr>
            <a:lstStyle/>
            <a:p>
              <a:r>
                <a:rPr lang="en-US" dirty="0"/>
                <a:t>1mW</a:t>
              </a:r>
              <a:endParaRPr lang="en-SG" dirty="0"/>
            </a:p>
          </p:txBody>
        </p:sp>
        <p:cxnSp>
          <p:nvCxnSpPr>
            <p:cNvPr id="15" name="Straight Connector 1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53285" y="4869782"/>
            <a:ext cx="1181306" cy="369332"/>
            <a:chOff x="1323822" y="5940895"/>
            <a:chExt cx="1181306" cy="369332"/>
          </a:xfrm>
        </p:grpSpPr>
        <p:sp>
          <p:nvSpPr>
            <p:cNvPr id="20" name="TextBox 19"/>
            <p:cNvSpPr txBox="1"/>
            <p:nvPr/>
          </p:nvSpPr>
          <p:spPr>
            <a:xfrm>
              <a:off x="1323822" y="5940895"/>
              <a:ext cx="808235" cy="369332"/>
            </a:xfrm>
            <a:prstGeom prst="rect">
              <a:avLst/>
            </a:prstGeom>
            <a:noFill/>
          </p:spPr>
          <p:txBody>
            <a:bodyPr wrap="none" rtlCol="0">
              <a:spAutoFit/>
            </a:bodyPr>
            <a:lstStyle/>
            <a:p>
              <a:r>
                <a:rPr lang="en-US" dirty="0"/>
                <a:t>10mW</a:t>
              </a:r>
              <a:endParaRPr lang="en-SG" dirty="0"/>
            </a:p>
          </p:txBody>
        </p:sp>
        <p:cxnSp>
          <p:nvCxnSpPr>
            <p:cNvPr id="21" name="Straight Connector 20"/>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253285" y="3961838"/>
            <a:ext cx="1181306" cy="369332"/>
            <a:chOff x="1323822" y="5940895"/>
            <a:chExt cx="1181306" cy="369332"/>
          </a:xfrm>
        </p:grpSpPr>
        <p:sp>
          <p:nvSpPr>
            <p:cNvPr id="25" name="TextBox 24"/>
            <p:cNvSpPr txBox="1"/>
            <p:nvPr/>
          </p:nvSpPr>
          <p:spPr>
            <a:xfrm>
              <a:off x="1323822" y="5940895"/>
              <a:ext cx="925253" cy="369332"/>
            </a:xfrm>
            <a:prstGeom prst="rect">
              <a:avLst/>
            </a:prstGeom>
            <a:noFill/>
          </p:spPr>
          <p:txBody>
            <a:bodyPr wrap="none" rtlCol="0">
              <a:spAutoFit/>
            </a:bodyPr>
            <a:lstStyle/>
            <a:p>
              <a:r>
                <a:rPr lang="en-US" dirty="0"/>
                <a:t>100mW</a:t>
              </a:r>
              <a:endParaRPr lang="en-SG" dirty="0"/>
            </a:p>
          </p:txBody>
        </p:sp>
        <p:cxnSp>
          <p:nvCxnSpPr>
            <p:cNvPr id="26" name="Straight Connector 25"/>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53285" y="3054830"/>
            <a:ext cx="1181306" cy="369332"/>
            <a:chOff x="1323822" y="5940895"/>
            <a:chExt cx="1181306" cy="369332"/>
          </a:xfrm>
        </p:grpSpPr>
        <p:sp>
          <p:nvSpPr>
            <p:cNvPr id="28" name="TextBox 27"/>
            <p:cNvSpPr txBox="1"/>
            <p:nvPr/>
          </p:nvSpPr>
          <p:spPr>
            <a:xfrm>
              <a:off x="1323822" y="5940895"/>
              <a:ext cx="506870" cy="369332"/>
            </a:xfrm>
            <a:prstGeom prst="rect">
              <a:avLst/>
            </a:prstGeom>
            <a:noFill/>
          </p:spPr>
          <p:txBody>
            <a:bodyPr wrap="none" rtlCol="0">
              <a:spAutoFit/>
            </a:bodyPr>
            <a:lstStyle/>
            <a:p>
              <a:r>
                <a:rPr lang="en-US" dirty="0"/>
                <a:t>1W</a:t>
              </a:r>
              <a:endParaRPr lang="en-SG" dirty="0"/>
            </a:p>
          </p:txBody>
        </p:sp>
        <p:cxnSp>
          <p:nvCxnSpPr>
            <p:cNvPr id="29" name="Straight Connector 28"/>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82943" y="2153609"/>
            <a:ext cx="1262471" cy="369332"/>
            <a:chOff x="1242657" y="5940895"/>
            <a:chExt cx="1262471" cy="369332"/>
          </a:xfrm>
        </p:grpSpPr>
        <p:sp>
          <p:nvSpPr>
            <p:cNvPr id="31" name="TextBox 30"/>
            <p:cNvSpPr txBox="1"/>
            <p:nvPr/>
          </p:nvSpPr>
          <p:spPr>
            <a:xfrm>
              <a:off x="1242657" y="5940895"/>
              <a:ext cx="623889" cy="369332"/>
            </a:xfrm>
            <a:prstGeom prst="rect">
              <a:avLst/>
            </a:prstGeom>
            <a:noFill/>
          </p:spPr>
          <p:txBody>
            <a:bodyPr wrap="none" rtlCol="0">
              <a:spAutoFit/>
            </a:bodyPr>
            <a:lstStyle/>
            <a:p>
              <a:r>
                <a:rPr lang="en-US" dirty="0"/>
                <a:t>10W</a:t>
              </a:r>
              <a:endParaRPr lang="en-SG" dirty="0"/>
            </a:p>
          </p:txBody>
        </p:sp>
        <p:cxnSp>
          <p:nvCxnSpPr>
            <p:cNvPr id="32" name="Straight Connector 31"/>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3376046"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35172" y="6098501"/>
            <a:ext cx="683200" cy="369332"/>
          </a:xfrm>
          <a:prstGeom prst="rect">
            <a:avLst/>
          </a:prstGeom>
          <a:noFill/>
        </p:spPr>
        <p:txBody>
          <a:bodyPr wrap="none" rtlCol="0">
            <a:spAutoFit/>
          </a:bodyPr>
          <a:lstStyle/>
          <a:p>
            <a:r>
              <a:rPr lang="en-US" dirty="0"/>
              <a:t>1GHz</a:t>
            </a:r>
            <a:endParaRPr lang="en-SG" dirty="0"/>
          </a:p>
        </p:txBody>
      </p:sp>
      <p:cxnSp>
        <p:nvCxnSpPr>
          <p:cNvPr id="40" name="Straight Connector 39"/>
          <p:cNvCxnSpPr/>
          <p:nvPr/>
        </p:nvCxnSpPr>
        <p:spPr>
          <a:xfrm>
            <a:off x="4268801"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27927" y="6098501"/>
            <a:ext cx="683200" cy="369332"/>
          </a:xfrm>
          <a:prstGeom prst="rect">
            <a:avLst/>
          </a:prstGeom>
          <a:noFill/>
        </p:spPr>
        <p:txBody>
          <a:bodyPr wrap="none" rtlCol="0">
            <a:spAutoFit/>
          </a:bodyPr>
          <a:lstStyle/>
          <a:p>
            <a:r>
              <a:rPr lang="en-US" dirty="0"/>
              <a:t>2GHz</a:t>
            </a:r>
            <a:endParaRPr lang="en-SG" dirty="0"/>
          </a:p>
        </p:txBody>
      </p:sp>
      <p:cxnSp>
        <p:nvCxnSpPr>
          <p:cNvPr id="42" name="Straight Connector 41"/>
          <p:cNvCxnSpPr/>
          <p:nvPr/>
        </p:nvCxnSpPr>
        <p:spPr>
          <a:xfrm>
            <a:off x="5215669"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74795" y="6098501"/>
            <a:ext cx="683200" cy="369332"/>
          </a:xfrm>
          <a:prstGeom prst="rect">
            <a:avLst/>
          </a:prstGeom>
          <a:noFill/>
        </p:spPr>
        <p:txBody>
          <a:bodyPr wrap="none" rtlCol="0">
            <a:spAutoFit/>
          </a:bodyPr>
          <a:lstStyle/>
          <a:p>
            <a:r>
              <a:rPr lang="en-US" dirty="0"/>
              <a:t>3GHz</a:t>
            </a:r>
            <a:endParaRPr lang="en-SG" dirty="0"/>
          </a:p>
        </p:txBody>
      </p:sp>
      <p:cxnSp>
        <p:nvCxnSpPr>
          <p:cNvPr id="44" name="Straight Connector 43"/>
          <p:cNvCxnSpPr/>
          <p:nvPr/>
        </p:nvCxnSpPr>
        <p:spPr>
          <a:xfrm>
            <a:off x="6108424"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767550" y="6098501"/>
            <a:ext cx="683200" cy="369332"/>
          </a:xfrm>
          <a:prstGeom prst="rect">
            <a:avLst/>
          </a:prstGeom>
          <a:noFill/>
        </p:spPr>
        <p:txBody>
          <a:bodyPr wrap="none" rtlCol="0">
            <a:spAutoFit/>
          </a:bodyPr>
          <a:lstStyle/>
          <a:p>
            <a:r>
              <a:rPr lang="en-US" dirty="0"/>
              <a:t>4GHz</a:t>
            </a:r>
            <a:endParaRPr lang="en-SG" dirty="0"/>
          </a:p>
        </p:txBody>
      </p:sp>
      <p:cxnSp>
        <p:nvCxnSpPr>
          <p:cNvPr id="46" name="Straight Connector 45"/>
          <p:cNvCxnSpPr/>
          <p:nvPr/>
        </p:nvCxnSpPr>
        <p:spPr>
          <a:xfrm>
            <a:off x="7034550"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693676" y="6098501"/>
            <a:ext cx="683200" cy="369332"/>
          </a:xfrm>
          <a:prstGeom prst="rect">
            <a:avLst/>
          </a:prstGeom>
          <a:noFill/>
        </p:spPr>
        <p:txBody>
          <a:bodyPr wrap="none" rtlCol="0">
            <a:spAutoFit/>
          </a:bodyPr>
          <a:lstStyle/>
          <a:p>
            <a:r>
              <a:rPr lang="en-US" dirty="0"/>
              <a:t>5GHz</a:t>
            </a:r>
            <a:endParaRPr lang="en-SG" dirty="0"/>
          </a:p>
        </p:txBody>
      </p:sp>
      <p:cxnSp>
        <p:nvCxnSpPr>
          <p:cNvPr id="48" name="Straight Connector 47"/>
          <p:cNvCxnSpPr/>
          <p:nvPr/>
        </p:nvCxnSpPr>
        <p:spPr>
          <a:xfrm>
            <a:off x="7927305"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86431" y="6098501"/>
            <a:ext cx="683200" cy="369332"/>
          </a:xfrm>
          <a:prstGeom prst="rect">
            <a:avLst/>
          </a:prstGeom>
          <a:noFill/>
        </p:spPr>
        <p:txBody>
          <a:bodyPr wrap="none" rtlCol="0">
            <a:spAutoFit/>
          </a:bodyPr>
          <a:lstStyle/>
          <a:p>
            <a:r>
              <a:rPr lang="en-US" dirty="0"/>
              <a:t>6GHz</a:t>
            </a:r>
            <a:endParaRPr lang="en-SG" dirty="0"/>
          </a:p>
        </p:txBody>
      </p:sp>
      <p:sp>
        <p:nvSpPr>
          <p:cNvPr id="50" name="Rounded Rectangle 49"/>
          <p:cNvSpPr/>
          <p:nvPr/>
        </p:nvSpPr>
        <p:spPr>
          <a:xfrm>
            <a:off x="5767550" y="3731837"/>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UWB</a:t>
            </a:r>
            <a:endParaRPr lang="en-SG" dirty="0"/>
          </a:p>
        </p:txBody>
      </p:sp>
      <p:sp>
        <p:nvSpPr>
          <p:cNvPr id="57" name="Oval 56"/>
          <p:cNvSpPr/>
          <p:nvPr/>
        </p:nvSpPr>
        <p:spPr>
          <a:xfrm>
            <a:off x="3662347" y="2825975"/>
            <a:ext cx="1086196" cy="3610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4G</a:t>
            </a:r>
            <a:endParaRPr lang="en-SG" dirty="0"/>
          </a:p>
        </p:txBody>
      </p:sp>
      <p:sp>
        <p:nvSpPr>
          <p:cNvPr id="58" name="Oval 57"/>
          <p:cNvSpPr/>
          <p:nvPr/>
        </p:nvSpPr>
        <p:spPr>
          <a:xfrm>
            <a:off x="4624879" y="3219290"/>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p:cNvSpPr txBox="1"/>
          <p:nvPr/>
        </p:nvSpPr>
        <p:spPr>
          <a:xfrm>
            <a:off x="4874795" y="3107638"/>
            <a:ext cx="949299" cy="369332"/>
          </a:xfrm>
          <a:prstGeom prst="rect">
            <a:avLst/>
          </a:prstGeom>
          <a:noFill/>
        </p:spPr>
        <p:txBody>
          <a:bodyPr wrap="none" rtlCol="0">
            <a:spAutoFit/>
          </a:bodyPr>
          <a:lstStyle/>
          <a:p>
            <a:r>
              <a:rPr lang="en-US" dirty="0"/>
              <a:t>802.11n</a:t>
            </a:r>
            <a:endParaRPr lang="en-SG" dirty="0"/>
          </a:p>
        </p:txBody>
      </p:sp>
      <p:sp>
        <p:nvSpPr>
          <p:cNvPr id="62" name="Oval 61"/>
          <p:cNvSpPr/>
          <p:nvPr/>
        </p:nvSpPr>
        <p:spPr>
          <a:xfrm>
            <a:off x="7024630" y="3209063"/>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7274546" y="3097411"/>
            <a:ext cx="1035861" cy="369332"/>
          </a:xfrm>
          <a:prstGeom prst="rect">
            <a:avLst/>
          </a:prstGeom>
          <a:noFill/>
        </p:spPr>
        <p:txBody>
          <a:bodyPr wrap="none" rtlCol="0">
            <a:spAutoFit/>
          </a:bodyPr>
          <a:lstStyle/>
          <a:p>
            <a:r>
              <a:rPr lang="en-US" dirty="0"/>
              <a:t>802.11ac</a:t>
            </a:r>
            <a:endParaRPr lang="en-SG" dirty="0"/>
          </a:p>
        </p:txBody>
      </p:sp>
      <p:sp>
        <p:nvSpPr>
          <p:cNvPr id="70" name="Oval 69"/>
          <p:cNvSpPr/>
          <p:nvPr/>
        </p:nvSpPr>
        <p:spPr>
          <a:xfrm>
            <a:off x="4604124" y="4020420"/>
            <a:ext cx="249382" cy="17733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1" name="TextBox 70"/>
          <p:cNvSpPr txBox="1"/>
          <p:nvPr/>
        </p:nvSpPr>
        <p:spPr>
          <a:xfrm>
            <a:off x="4831773" y="3933574"/>
            <a:ext cx="1115755" cy="369332"/>
          </a:xfrm>
          <a:prstGeom prst="rect">
            <a:avLst/>
          </a:prstGeom>
          <a:noFill/>
        </p:spPr>
        <p:txBody>
          <a:bodyPr wrap="none" rtlCol="0">
            <a:spAutoFit/>
          </a:bodyPr>
          <a:lstStyle/>
          <a:p>
            <a:r>
              <a:rPr lang="en-US" dirty="0"/>
              <a:t>Bluetooth</a:t>
            </a:r>
            <a:endParaRPr lang="en-SG" dirty="0"/>
          </a:p>
        </p:txBody>
      </p:sp>
      <p:sp>
        <p:nvSpPr>
          <p:cNvPr id="72" name="Oval 71"/>
          <p:cNvSpPr/>
          <p:nvPr/>
        </p:nvSpPr>
        <p:spPr>
          <a:xfrm>
            <a:off x="4599681" y="4385577"/>
            <a:ext cx="249382" cy="1773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TextBox 72"/>
          <p:cNvSpPr txBox="1"/>
          <p:nvPr/>
        </p:nvSpPr>
        <p:spPr>
          <a:xfrm>
            <a:off x="4844498" y="4298731"/>
            <a:ext cx="1426994" cy="369332"/>
          </a:xfrm>
          <a:prstGeom prst="rect">
            <a:avLst/>
          </a:prstGeom>
          <a:noFill/>
        </p:spPr>
        <p:txBody>
          <a:bodyPr wrap="none" rtlCol="0">
            <a:spAutoFit/>
          </a:bodyPr>
          <a:lstStyle/>
          <a:p>
            <a:r>
              <a:rPr lang="en-US" dirty="0"/>
              <a:t>BLE/802.15.4</a:t>
            </a:r>
            <a:endParaRPr lang="en-SG" dirty="0"/>
          </a:p>
        </p:txBody>
      </p:sp>
      <p:sp>
        <p:nvSpPr>
          <p:cNvPr id="74" name="Oval 73"/>
          <p:cNvSpPr/>
          <p:nvPr/>
        </p:nvSpPr>
        <p:spPr>
          <a:xfrm>
            <a:off x="3128390" y="4054886"/>
            <a:ext cx="215342" cy="16307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p:cNvSpPr txBox="1"/>
          <p:nvPr/>
        </p:nvSpPr>
        <p:spPr>
          <a:xfrm>
            <a:off x="3329192" y="3929399"/>
            <a:ext cx="662361" cy="369332"/>
          </a:xfrm>
          <a:prstGeom prst="rect">
            <a:avLst/>
          </a:prstGeom>
          <a:noFill/>
        </p:spPr>
        <p:txBody>
          <a:bodyPr wrap="none" rtlCol="0">
            <a:spAutoFit/>
          </a:bodyPr>
          <a:lstStyle/>
          <a:p>
            <a:r>
              <a:rPr lang="en-US" dirty="0" err="1"/>
              <a:t>LoRA</a:t>
            </a:r>
            <a:endParaRPr lang="en-SG" dirty="0"/>
          </a:p>
        </p:txBody>
      </p:sp>
      <p:sp>
        <p:nvSpPr>
          <p:cNvPr id="76" name="Oval 75"/>
          <p:cNvSpPr/>
          <p:nvPr/>
        </p:nvSpPr>
        <p:spPr>
          <a:xfrm>
            <a:off x="2473402" y="4787844"/>
            <a:ext cx="215342" cy="1630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7" name="TextBox 76"/>
          <p:cNvSpPr txBox="1"/>
          <p:nvPr/>
        </p:nvSpPr>
        <p:spPr>
          <a:xfrm>
            <a:off x="2674204" y="4662357"/>
            <a:ext cx="1419299" cy="369332"/>
          </a:xfrm>
          <a:prstGeom prst="rect">
            <a:avLst/>
          </a:prstGeom>
          <a:noFill/>
        </p:spPr>
        <p:txBody>
          <a:bodyPr wrap="none" rtlCol="0">
            <a:spAutoFit/>
          </a:bodyPr>
          <a:lstStyle/>
          <a:p>
            <a:r>
              <a:rPr lang="en-US" dirty="0"/>
              <a:t>NFC (Reader)</a:t>
            </a:r>
            <a:endParaRPr lang="en-SG" dirty="0"/>
          </a:p>
        </p:txBody>
      </p:sp>
      <p:sp>
        <p:nvSpPr>
          <p:cNvPr id="6" name="Title 1">
            <a:extLst>
              <a:ext uri="{FF2B5EF4-FFF2-40B4-BE49-F238E27FC236}">
                <a16:creationId xmlns:a16="http://schemas.microsoft.com/office/drawing/2014/main" id="{5CA95E81-69EB-8C71-0009-3F3335D5E4FC}"/>
              </a:ext>
            </a:extLst>
          </p:cNvPr>
          <p:cNvSpPr>
            <a:spLocks noGrp="1"/>
          </p:cNvSpPr>
          <p:nvPr>
            <p:ph type="title"/>
          </p:nvPr>
        </p:nvSpPr>
        <p:spPr>
          <a:xfrm>
            <a:off x="415600" y="390167"/>
            <a:ext cx="11360800" cy="763600"/>
          </a:xfrm>
        </p:spPr>
        <p:txBody>
          <a:bodyPr/>
          <a:lstStyle/>
          <a:p>
            <a:r>
              <a:rPr lang="en-US" sz="4000" dirty="0">
                <a:latin typeface="+mn-lt"/>
              </a:rPr>
              <a:t>Wireless standards classified on the basis of power</a:t>
            </a:r>
          </a:p>
        </p:txBody>
      </p:sp>
    </p:spTree>
    <p:extLst>
      <p:ext uri="{BB962C8B-B14F-4D97-AF65-F5344CB8AC3E}">
        <p14:creationId xmlns:p14="http://schemas.microsoft.com/office/powerpoint/2010/main" val="516188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Communication remains a significant challenge</a:t>
            </a:r>
          </a:p>
        </p:txBody>
      </p:sp>
      <p:sp>
        <p:nvSpPr>
          <p:cNvPr id="3" name="Content Placeholder 2"/>
          <p:cNvSpPr>
            <a:spLocks noGrp="1"/>
          </p:cNvSpPr>
          <p:nvPr>
            <p:ph idx="1"/>
          </p:nvPr>
        </p:nvSpPr>
        <p:spPr>
          <a:xfrm>
            <a:off x="835708" y="1515661"/>
            <a:ext cx="11066698" cy="3545756"/>
          </a:xfrm>
        </p:spPr>
        <p:txBody>
          <a:bodyPr/>
          <a:lstStyle/>
          <a:p>
            <a:r>
              <a:rPr lang="en-US" dirty="0">
                <a:latin typeface="+mj-lt"/>
              </a:rPr>
              <a:t>Performing communication remains orders of magnitude more energy expensive than performing sensing and computation</a:t>
            </a:r>
          </a:p>
          <a:p>
            <a:r>
              <a:rPr lang="en-US" dirty="0">
                <a:latin typeface="+mj-lt"/>
              </a:rPr>
              <a:t>No scaling in power consumption due to Moore’s law. Energy expensive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82</a:t>
            </a:fld>
            <a:endParaRPr lang="sv-SE" dirty="0"/>
          </a:p>
        </p:txBody>
      </p:sp>
      <p:pic>
        <p:nvPicPr>
          <p:cNvPr id="17" name="Picture 16">
            <a:extLst>
              <a:ext uri="{FF2B5EF4-FFF2-40B4-BE49-F238E27FC236}">
                <a16:creationId xmlns:a16="http://schemas.microsoft.com/office/drawing/2014/main" id="{8797FCDD-86F5-4019-98E5-9B71D4C6F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853" y="2916416"/>
            <a:ext cx="3659772" cy="3024605"/>
          </a:xfrm>
          <a:prstGeom prst="rect">
            <a:avLst/>
          </a:prstGeom>
        </p:spPr>
      </p:pic>
      <p:sp>
        <p:nvSpPr>
          <p:cNvPr id="18" name="Shape 264">
            <a:extLst>
              <a:ext uri="{FF2B5EF4-FFF2-40B4-BE49-F238E27FC236}">
                <a16:creationId xmlns:a16="http://schemas.microsoft.com/office/drawing/2014/main" id="{8EF31A59-AE86-4716-815E-C1797CB7BAA4}"/>
              </a:ext>
            </a:extLst>
          </p:cNvPr>
          <p:cNvSpPr/>
          <p:nvPr/>
        </p:nvSpPr>
        <p:spPr>
          <a:xfrm rot="-5400000">
            <a:off x="3087318" y="5408625"/>
            <a:ext cx="192134" cy="925904"/>
          </a:xfrm>
          <a:prstGeom prst="leftBrace">
            <a:avLst>
              <a:gd name="adj1" fmla="val 31609"/>
              <a:gd name="adj2" fmla="val 50000"/>
            </a:avLst>
          </a:prstGeom>
          <a:noFill/>
          <a:ln w="12700" cap="flat" cmpd="sng">
            <a:solidFill>
              <a:schemeClr val="dk1"/>
            </a:solidFill>
            <a:prstDash val="solid"/>
            <a:round/>
            <a:headEnd type="none" w="med" len="med"/>
            <a:tailEnd type="none" w="med" len="med"/>
          </a:ln>
        </p:spPr>
        <p:txBody>
          <a:bodyPr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sp>
        <p:nvSpPr>
          <p:cNvPr id="19" name="Shape 266">
            <a:extLst>
              <a:ext uri="{FF2B5EF4-FFF2-40B4-BE49-F238E27FC236}">
                <a16:creationId xmlns:a16="http://schemas.microsoft.com/office/drawing/2014/main" id="{F0D88031-BEAB-4074-8F78-7C10685D1A7A}"/>
              </a:ext>
            </a:extLst>
          </p:cNvPr>
          <p:cNvSpPr txBox="1"/>
          <p:nvPr/>
        </p:nvSpPr>
        <p:spPr>
          <a:xfrm>
            <a:off x="2018576" y="6012902"/>
            <a:ext cx="2331759" cy="645791"/>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Digital</a:t>
            </a:r>
          </a:p>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t>
            </a:r>
            <a:r>
              <a:rPr lang="en-US" dirty="0">
                <a:solidFill>
                  <a:schemeClr val="dk1"/>
                </a:solidFill>
                <a:latin typeface="Helvetica" panose="020B0604020202020204" pitchFamily="34" charset="0"/>
                <a:ea typeface="Calibri"/>
                <a:cs typeface="Helvetica" panose="020B0604020202020204" pitchFamily="34" charset="0"/>
                <a:sym typeface="Calibri"/>
              </a:rPr>
              <a:t>Baseband)</a:t>
            </a:r>
            <a:endParaRPr lang="en" dirty="0">
              <a:solidFill>
                <a:schemeClr val="dk1"/>
              </a:solidFill>
              <a:latin typeface="Helvetica" panose="020B0604020202020204" pitchFamily="34" charset="0"/>
              <a:ea typeface="Calibri"/>
              <a:cs typeface="Helvetica" panose="020B0604020202020204" pitchFamily="34" charset="0"/>
              <a:sym typeface="Calibri"/>
            </a:endParaRPr>
          </a:p>
        </p:txBody>
      </p:sp>
      <p:sp>
        <p:nvSpPr>
          <p:cNvPr id="20" name="Shape 267">
            <a:extLst>
              <a:ext uri="{FF2B5EF4-FFF2-40B4-BE49-F238E27FC236}">
                <a16:creationId xmlns:a16="http://schemas.microsoft.com/office/drawing/2014/main" id="{E0B51167-790E-4FC5-BC93-E8DF646C8E37}"/>
              </a:ext>
            </a:extLst>
          </p:cNvPr>
          <p:cNvSpPr txBox="1"/>
          <p:nvPr/>
        </p:nvSpPr>
        <p:spPr>
          <a:xfrm>
            <a:off x="3409973" y="6003162"/>
            <a:ext cx="1948877" cy="692842"/>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Analog</a:t>
            </a:r>
          </a:p>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t>
            </a:r>
            <a:r>
              <a:rPr lang="en-US" dirty="0">
                <a:solidFill>
                  <a:schemeClr val="dk1"/>
                </a:solidFill>
                <a:latin typeface="Helvetica" panose="020B0604020202020204" pitchFamily="34" charset="0"/>
                <a:ea typeface="Calibri"/>
                <a:cs typeface="Helvetica" panose="020B0604020202020204" pitchFamily="34" charset="0"/>
                <a:sym typeface="Calibri"/>
              </a:rPr>
              <a:t>RF</a:t>
            </a:r>
            <a:r>
              <a:rPr lang="en" dirty="0">
                <a:solidFill>
                  <a:schemeClr val="dk1"/>
                </a:solidFill>
                <a:latin typeface="Helvetica" panose="020B0604020202020204" pitchFamily="34" charset="0"/>
                <a:ea typeface="Calibri"/>
                <a:cs typeface="Helvetica" panose="020B0604020202020204" pitchFamily="34" charset="0"/>
                <a:sym typeface="Calibri"/>
              </a:rPr>
              <a:t>)</a:t>
            </a:r>
          </a:p>
        </p:txBody>
      </p:sp>
      <p:sp>
        <p:nvSpPr>
          <p:cNvPr id="21" name="Shape 264">
            <a:extLst>
              <a:ext uri="{FF2B5EF4-FFF2-40B4-BE49-F238E27FC236}">
                <a16:creationId xmlns:a16="http://schemas.microsoft.com/office/drawing/2014/main" id="{E22AFA26-CC31-433E-AC46-26A125C19450}"/>
              </a:ext>
            </a:extLst>
          </p:cNvPr>
          <p:cNvSpPr/>
          <p:nvPr/>
        </p:nvSpPr>
        <p:spPr>
          <a:xfrm rot="-5400000">
            <a:off x="4302892" y="5218945"/>
            <a:ext cx="195911" cy="1320089"/>
          </a:xfrm>
          <a:prstGeom prst="leftBrace">
            <a:avLst>
              <a:gd name="adj1" fmla="val 39367"/>
              <a:gd name="adj2" fmla="val 48651"/>
            </a:avLst>
          </a:prstGeom>
          <a:noFill/>
          <a:ln w="12700" cap="flat" cmpd="sng">
            <a:solidFill>
              <a:schemeClr val="dk1"/>
            </a:solidFill>
            <a:prstDash val="solid"/>
            <a:round/>
            <a:headEnd type="none" w="med" len="med"/>
            <a:tailEnd type="none" w="med" len="med"/>
          </a:ln>
        </p:spPr>
        <p:txBody>
          <a:bodyPr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sp>
        <p:nvSpPr>
          <p:cNvPr id="24" name="Shape 280">
            <a:extLst>
              <a:ext uri="{FF2B5EF4-FFF2-40B4-BE49-F238E27FC236}">
                <a16:creationId xmlns:a16="http://schemas.microsoft.com/office/drawing/2014/main" id="{96A01C36-1780-4AEF-B3ED-0C21F03A9B95}"/>
              </a:ext>
            </a:extLst>
          </p:cNvPr>
          <p:cNvSpPr txBox="1"/>
          <p:nvPr/>
        </p:nvSpPr>
        <p:spPr>
          <a:xfrm>
            <a:off x="626769" y="4502329"/>
            <a:ext cx="1993085" cy="929315"/>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b="1" dirty="0">
                <a:solidFill>
                  <a:srgbClr val="FF6600"/>
                </a:solidFill>
                <a:latin typeface="Helvetica" panose="020B0604020202020204" pitchFamily="34" charset="0"/>
                <a:ea typeface="Calibri"/>
                <a:cs typeface="Helvetica" panose="020B0604020202020204" pitchFamily="34" charset="0"/>
                <a:sym typeface="Calibri"/>
              </a:rPr>
              <a:t>Power scale</a:t>
            </a:r>
            <a:r>
              <a:rPr lang="en-US" b="1" dirty="0">
                <a:solidFill>
                  <a:srgbClr val="FF6600"/>
                </a:solidFill>
                <a:latin typeface="Helvetica" panose="020B0604020202020204" pitchFamily="34" charset="0"/>
                <a:ea typeface="Calibri"/>
                <a:cs typeface="Helvetica" panose="020B0604020202020204" pitchFamily="34" charset="0"/>
                <a:sym typeface="Calibri"/>
              </a:rPr>
              <a:t>d</a:t>
            </a:r>
            <a:r>
              <a:rPr lang="en" b="1" dirty="0">
                <a:solidFill>
                  <a:srgbClr val="FF6600"/>
                </a:solidFill>
                <a:latin typeface="Helvetica" panose="020B0604020202020204" pitchFamily="34" charset="0"/>
                <a:ea typeface="Calibri"/>
                <a:cs typeface="Helvetica" panose="020B0604020202020204" pitchFamily="34" charset="0"/>
                <a:sym typeface="Calibri"/>
              </a:rPr>
              <a:t> with Moore’s law O(10 uW)</a:t>
            </a:r>
          </a:p>
        </p:txBody>
      </p:sp>
      <p:cxnSp>
        <p:nvCxnSpPr>
          <p:cNvPr id="25" name="Shape 281">
            <a:extLst>
              <a:ext uri="{FF2B5EF4-FFF2-40B4-BE49-F238E27FC236}">
                <a16:creationId xmlns:a16="http://schemas.microsoft.com/office/drawing/2014/main" id="{1ECEA94B-7C7B-4C58-976F-F8B81A70EA51}"/>
              </a:ext>
            </a:extLst>
          </p:cNvPr>
          <p:cNvCxnSpPr>
            <a:cxnSpLocks/>
          </p:cNvCxnSpPr>
          <p:nvPr/>
        </p:nvCxnSpPr>
        <p:spPr>
          <a:xfrm>
            <a:off x="1785115" y="5308009"/>
            <a:ext cx="935318" cy="722195"/>
          </a:xfrm>
          <a:prstGeom prst="straightConnector1">
            <a:avLst/>
          </a:prstGeom>
          <a:noFill/>
          <a:ln w="25400" cap="flat" cmpd="sng">
            <a:solidFill>
              <a:srgbClr val="FF6600"/>
            </a:solidFill>
            <a:prstDash val="solid"/>
            <a:round/>
            <a:headEnd type="none" w="med" len="med"/>
            <a:tailEnd type="stealth" w="lg" len="lg"/>
          </a:ln>
        </p:spPr>
      </p:cxnSp>
      <p:sp>
        <p:nvSpPr>
          <p:cNvPr id="26" name="Shape 282">
            <a:extLst>
              <a:ext uri="{FF2B5EF4-FFF2-40B4-BE49-F238E27FC236}">
                <a16:creationId xmlns:a16="http://schemas.microsoft.com/office/drawing/2014/main" id="{9DC7F09C-8CBB-4F0B-8129-EC6CA626522D}"/>
              </a:ext>
            </a:extLst>
          </p:cNvPr>
          <p:cNvSpPr txBox="1"/>
          <p:nvPr/>
        </p:nvSpPr>
        <p:spPr>
          <a:xfrm>
            <a:off x="5373442" y="4554044"/>
            <a:ext cx="1950821" cy="617959"/>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b="1" dirty="0">
                <a:solidFill>
                  <a:srgbClr val="FF6600"/>
                </a:solidFill>
                <a:latin typeface="Helvetica" panose="020B0604020202020204" pitchFamily="34" charset="0"/>
                <a:ea typeface="Calibri"/>
                <a:cs typeface="Helvetica" panose="020B0604020202020204" pitchFamily="34" charset="0"/>
                <a:sym typeface="Calibri"/>
              </a:rPr>
              <a:t>No such scaling O(100 mW)</a:t>
            </a:r>
          </a:p>
        </p:txBody>
      </p:sp>
      <p:cxnSp>
        <p:nvCxnSpPr>
          <p:cNvPr id="27" name="Shape 283">
            <a:extLst>
              <a:ext uri="{FF2B5EF4-FFF2-40B4-BE49-F238E27FC236}">
                <a16:creationId xmlns:a16="http://schemas.microsoft.com/office/drawing/2014/main" id="{A91E1FD2-3B9B-42C8-8D94-785CCFA6366B}"/>
              </a:ext>
            </a:extLst>
          </p:cNvPr>
          <p:cNvCxnSpPr>
            <a:cxnSpLocks/>
          </p:cNvCxnSpPr>
          <p:nvPr/>
        </p:nvCxnSpPr>
        <p:spPr>
          <a:xfrm flipH="1">
            <a:off x="4826981" y="5091733"/>
            <a:ext cx="1547111" cy="1027028"/>
          </a:xfrm>
          <a:prstGeom prst="straightConnector1">
            <a:avLst/>
          </a:prstGeom>
          <a:noFill/>
          <a:ln w="25400" cap="flat" cmpd="sng">
            <a:solidFill>
              <a:srgbClr val="FF6600"/>
            </a:solidFill>
            <a:prstDash val="solid"/>
            <a:round/>
            <a:headEnd type="none" w="med" len="med"/>
            <a:tailEnd type="stealth" w="lg" len="lg"/>
          </a:ln>
        </p:spPr>
      </p:cxnSp>
      <p:graphicFrame>
        <p:nvGraphicFramePr>
          <p:cNvPr id="28" name="Table 6">
            <a:extLst>
              <a:ext uri="{FF2B5EF4-FFF2-40B4-BE49-F238E27FC236}">
                <a16:creationId xmlns:a16="http://schemas.microsoft.com/office/drawing/2014/main" id="{3221A947-E761-4702-BA3D-B2EFF3946260}"/>
              </a:ext>
            </a:extLst>
          </p:cNvPr>
          <p:cNvGraphicFramePr>
            <a:graphicFrameLocks noGrp="1"/>
          </p:cNvGraphicFramePr>
          <p:nvPr/>
        </p:nvGraphicFramePr>
        <p:xfrm>
          <a:off x="7533202" y="3204629"/>
          <a:ext cx="3810724" cy="3151721"/>
        </p:xfrm>
        <a:graphic>
          <a:graphicData uri="http://schemas.openxmlformats.org/drawingml/2006/table">
            <a:tbl>
              <a:tblPr firstRow="1" bandRow="1">
                <a:tableStyleId>{F5AB1C69-6EDB-4FF4-983F-18BD219EF322}</a:tableStyleId>
              </a:tblPr>
              <a:tblGrid>
                <a:gridCol w="1905362">
                  <a:extLst>
                    <a:ext uri="{9D8B030D-6E8A-4147-A177-3AD203B41FA5}">
                      <a16:colId xmlns:a16="http://schemas.microsoft.com/office/drawing/2014/main" val="3227623664"/>
                    </a:ext>
                  </a:extLst>
                </a:gridCol>
                <a:gridCol w="1905362">
                  <a:extLst>
                    <a:ext uri="{9D8B030D-6E8A-4147-A177-3AD203B41FA5}">
                      <a16:colId xmlns:a16="http://schemas.microsoft.com/office/drawing/2014/main" val="3123520317"/>
                    </a:ext>
                  </a:extLst>
                </a:gridCol>
              </a:tblGrid>
              <a:tr h="7421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808676">
                <a:tc>
                  <a:txBody>
                    <a:bodyPr/>
                    <a:lstStyle/>
                    <a:p>
                      <a:pPr algn="ctr"/>
                      <a:r>
                        <a:rPr lang="en-GB" dirty="0"/>
                        <a:t>Microcontroller (Apollo3)</a:t>
                      </a:r>
                      <a:endParaRPr lang="en-SE" dirty="0"/>
                    </a:p>
                  </a:txBody>
                  <a:tcPr/>
                </a:tc>
                <a:tc>
                  <a:txBody>
                    <a:bodyPr/>
                    <a:lstStyle/>
                    <a:p>
                      <a:pPr algn="ctr"/>
                      <a:r>
                        <a:rPr lang="en-GB" dirty="0"/>
                        <a:t>100s of µW’s (48 to 192 MHz)</a:t>
                      </a:r>
                      <a:endParaRPr lang="en-SE" dirty="0"/>
                    </a:p>
                  </a:txBody>
                  <a:tcPr/>
                </a:tc>
                <a:extLst>
                  <a:ext uri="{0D108BD9-81ED-4DB2-BD59-A6C34878D82A}">
                    <a16:rowId xmlns:a16="http://schemas.microsoft.com/office/drawing/2014/main" val="3359520886"/>
                  </a:ext>
                </a:extLst>
              </a:tr>
              <a:tr h="742146">
                <a:tc>
                  <a:txBody>
                    <a:bodyPr/>
                    <a:lstStyle/>
                    <a:p>
                      <a:pPr algn="ctr"/>
                      <a:r>
                        <a:rPr lang="en-GB" dirty="0"/>
                        <a:t>Sensors </a:t>
                      </a:r>
                      <a:endParaRPr lang="en-SE" dirty="0"/>
                    </a:p>
                  </a:txBody>
                  <a:tcPr/>
                </a:tc>
                <a:tc>
                  <a:txBody>
                    <a:bodyPr/>
                    <a:lstStyle/>
                    <a:p>
                      <a:pPr algn="ctr"/>
                      <a:r>
                        <a:rPr lang="en-GB" dirty="0"/>
                        <a:t>Few to tens of µW’s</a:t>
                      </a:r>
                      <a:endParaRPr lang="en-SE" dirty="0"/>
                    </a:p>
                  </a:txBody>
                  <a:tcPr/>
                </a:tc>
                <a:extLst>
                  <a:ext uri="{0D108BD9-81ED-4DB2-BD59-A6C34878D82A}">
                    <a16:rowId xmlns:a16="http://schemas.microsoft.com/office/drawing/2014/main" val="2377929104"/>
                  </a:ext>
                </a:extLst>
              </a:tr>
              <a:tr h="858753">
                <a:tc>
                  <a:txBody>
                    <a:bodyPr/>
                    <a:lstStyle/>
                    <a:p>
                      <a:pPr algn="ctr"/>
                      <a:r>
                        <a:rPr lang="en-GB" dirty="0"/>
                        <a:t>Transceiver </a:t>
                      </a:r>
                      <a:endParaRPr lang="en-SE" dirty="0"/>
                    </a:p>
                  </a:txBody>
                  <a:tcPr/>
                </a:tc>
                <a:tc>
                  <a:txBody>
                    <a:bodyPr/>
                    <a:lstStyle/>
                    <a:p>
                      <a:pPr algn="ctr"/>
                      <a:r>
                        <a:rPr lang="en-GB" dirty="0"/>
                        <a:t>Tens to Hundreds of </a:t>
                      </a:r>
                      <a:r>
                        <a:rPr lang="en-GB" dirty="0" err="1"/>
                        <a:t>mW’s</a:t>
                      </a:r>
                      <a:endParaRPr lang="en-SE" dirty="0"/>
                    </a:p>
                  </a:txBody>
                  <a:tcPr/>
                </a:tc>
                <a:extLst>
                  <a:ext uri="{0D108BD9-81ED-4DB2-BD59-A6C34878D82A}">
                    <a16:rowId xmlns:a16="http://schemas.microsoft.com/office/drawing/2014/main" val="2163588759"/>
                  </a:ext>
                </a:extLst>
              </a:tr>
            </a:tbl>
          </a:graphicData>
        </a:graphic>
      </p:graphicFrame>
      <p:sp>
        <p:nvSpPr>
          <p:cNvPr id="4" name="Footer Placeholder 3">
            <a:extLst>
              <a:ext uri="{FF2B5EF4-FFF2-40B4-BE49-F238E27FC236}">
                <a16:creationId xmlns:a16="http://schemas.microsoft.com/office/drawing/2014/main" id="{FB462722-D8E8-48F1-9542-34E8A1E9BFEA}"/>
              </a:ext>
            </a:extLst>
          </p:cNvPr>
          <p:cNvSpPr>
            <a:spLocks noGrp="1"/>
          </p:cNvSpPr>
          <p:nvPr>
            <p:ph type="ftr" sz="quarter" idx="11"/>
          </p:nvPr>
        </p:nvSpPr>
        <p:spPr>
          <a:xfrm>
            <a:off x="3918810" y="6492875"/>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0060987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9919" y="2401432"/>
            <a:ext cx="10752161" cy="3016729"/>
          </a:xfrm>
        </p:spPr>
        <p:txBody>
          <a:bodyPr>
            <a:normAutofit/>
          </a:bodyPr>
          <a:lstStyle/>
          <a:p>
            <a:pPr marL="0" indent="0" algn="ctr">
              <a:buNone/>
            </a:pPr>
            <a:r>
              <a:rPr lang="en-US" sz="4800" dirty="0"/>
              <a:t>Why is the task of performing wireless communication energy expensive? How do we enable battery-free wireless devices that don’t harm the environment?</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057497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4427"/>
            <a:ext cx="11050138" cy="3129145"/>
          </a:xfrm>
        </p:spPr>
        <p:txBody>
          <a:bodyPr>
            <a:normAutofit/>
          </a:bodyPr>
          <a:lstStyle/>
          <a:p>
            <a:r>
              <a:rPr lang="en-US" dirty="0">
                <a:latin typeface="+mj-lt"/>
              </a:rPr>
              <a:t>Let us get to know the instructor </a:t>
            </a:r>
            <a:r>
              <a:rPr lang="en-US" dirty="0">
                <a:latin typeface="+mj-lt"/>
                <a:sym typeface="Wingdings" pitchFamily="2" charset="2"/>
              </a:rPr>
              <a:t> </a:t>
            </a:r>
          </a:p>
          <a:p>
            <a:r>
              <a:rPr lang="en-US" dirty="0">
                <a:latin typeface="+mj-lt"/>
                <a:sym typeface="Wingdings" pitchFamily="2" charset="2"/>
              </a:rPr>
              <a:t>What is this course about? Logistics? Grading Criteria?</a:t>
            </a:r>
          </a:p>
          <a:p>
            <a:r>
              <a:rPr lang="en-US" dirty="0">
                <a:latin typeface="+mj-lt"/>
                <a:sym typeface="Wingdings" pitchFamily="2" charset="2"/>
              </a:rPr>
              <a:t>Introduction to Embedded Systems (aka IoT)</a:t>
            </a:r>
          </a:p>
          <a:p>
            <a:r>
              <a:rPr lang="en-US" dirty="0">
                <a:latin typeface="+mj-lt"/>
                <a:sym typeface="Wingdings" pitchFamily="2" charset="2"/>
              </a:rPr>
              <a:t>Mark Weiser Vision for Ubiquitous Computing</a:t>
            </a:r>
            <a:endParaRPr lang="en-US" dirty="0">
              <a:solidFill>
                <a:schemeClr val="tx1">
                  <a:lumMod val="65000"/>
                  <a:lumOff val="35000"/>
                </a:schemeClr>
              </a:solidFill>
              <a:latin typeface="+mj-lt"/>
              <a:sym typeface="Wingdings" pitchFamily="2" charset="2"/>
            </a:endParaRPr>
          </a:p>
          <a:p>
            <a:r>
              <a:rPr lang="en-US" dirty="0">
                <a:latin typeface="+mj-lt"/>
                <a:sym typeface="Wingdings" pitchFamily="2" charset="2"/>
              </a:rPr>
              <a:t>Basics of Wireless Communication and Signal Propagation</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84</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737734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160" y="428571"/>
            <a:ext cx="11995139" cy="1325563"/>
          </a:xfrm>
        </p:spPr>
        <p:txBody>
          <a:bodyPr>
            <a:noAutofit/>
          </a:bodyPr>
          <a:lstStyle/>
          <a:p>
            <a:r>
              <a:rPr lang="en-US" dirty="0" err="1">
                <a:latin typeface="+mn-lt"/>
              </a:rPr>
              <a:t>Todos</a:t>
            </a:r>
            <a:r>
              <a:rPr lang="en-US" dirty="0">
                <a:latin typeface="+mn-lt"/>
              </a:rPr>
              <a:t> and next week</a:t>
            </a:r>
          </a:p>
        </p:txBody>
      </p:sp>
      <p:sp>
        <p:nvSpPr>
          <p:cNvPr id="3" name="Content Placeholder 2"/>
          <p:cNvSpPr>
            <a:spLocks noGrp="1"/>
          </p:cNvSpPr>
          <p:nvPr>
            <p:ph idx="1"/>
          </p:nvPr>
        </p:nvSpPr>
        <p:spPr>
          <a:xfrm>
            <a:off x="678990" y="1754134"/>
            <a:ext cx="10891850" cy="4073460"/>
          </a:xfrm>
        </p:spPr>
        <p:txBody>
          <a:bodyPr>
            <a:normAutofit/>
          </a:bodyPr>
          <a:lstStyle/>
          <a:p>
            <a:r>
              <a:rPr lang="en-US" dirty="0">
                <a:latin typeface="+mj-lt"/>
              </a:rPr>
              <a:t>Review today’s lecture and the upcoming tutorial</a:t>
            </a:r>
          </a:p>
          <a:p>
            <a:r>
              <a:rPr lang="en-US" dirty="0">
                <a:latin typeface="+mj-lt"/>
              </a:rPr>
              <a:t>Start discussions regarding formation of group for assignments/projects</a:t>
            </a:r>
          </a:p>
          <a:p>
            <a:pPr marL="0" indent="0">
              <a:buNone/>
            </a:pPr>
            <a:endParaRPr lang="en-US" dirty="0">
              <a:latin typeface="+mj-lt"/>
            </a:endParaRPr>
          </a:p>
          <a:p>
            <a:r>
              <a:rPr lang="en-US" b="1" u="sng" dirty="0">
                <a:solidFill>
                  <a:srgbClr val="FF0000"/>
                </a:solidFill>
                <a:latin typeface="+mj-lt"/>
              </a:rPr>
              <a:t>Next week: </a:t>
            </a:r>
            <a:r>
              <a:rPr lang="en-US" dirty="0">
                <a:latin typeface="+mj-lt"/>
              </a:rPr>
              <a:t> We cover the Basics Wireless Propagation , Modulation, Estimating Communication Range</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85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Tree>
    <p:extLst>
      <p:ext uri="{BB962C8B-B14F-4D97-AF65-F5344CB8AC3E}">
        <p14:creationId xmlns:p14="http://schemas.microsoft.com/office/powerpoint/2010/main" val="400549232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fontScale="90000"/>
          </a:bodyPr>
          <a:lstStyle/>
          <a:p>
            <a:r>
              <a:rPr lang="en-GB" sz="8000" u="none" strike="noStrike" dirty="0">
                <a:effectLst/>
                <a:latin typeface="+mn-lt"/>
              </a:rPr>
              <a:t>Wireless Networking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86</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51901472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normAutofit/>
          </a:bodyPr>
          <a:lstStyle/>
          <a:p>
            <a:r>
              <a:rPr lang="en-US" sz="4000" dirty="0">
                <a:latin typeface="+mn-lt"/>
              </a:rPr>
              <a:t>Long-range Backscatter Transmissions using  </a:t>
            </a:r>
            <a:r>
              <a:rPr lang="en-US" sz="4000" dirty="0" err="1">
                <a:latin typeface="+mn-lt"/>
              </a:rPr>
              <a:t>LoRea</a:t>
            </a:r>
            <a:endParaRPr lang="en-US" sz="4000" dirty="0">
              <a:latin typeface="+mn-lt"/>
            </a:endParaRP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9</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4802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e9d844fb-e13c-4039-b7dc-5caa153fcaa3"/>
  <p:tag name="SLIDO_EVENT_SECTION_UUID" val="4e054239-271f-46d2-8997-6ebdaea0b2c5"/>
</p:tagLst>
</file>

<file path=ppt/tags/tag10.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11.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12.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13.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14.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15.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16.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17.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18.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19.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2.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20.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1.xml><?xml version="1.0" encoding="utf-8"?>
<p:tagLst xmlns:a="http://schemas.openxmlformats.org/drawingml/2006/main" xmlns:r="http://schemas.openxmlformats.org/officeDocument/2006/relationships" xmlns:p="http://schemas.openxmlformats.org/presentationml/2006/main">
  <p:tag name="DVSHAPEID" val="wjLg3rXyo06am4hmVxUpWc"/>
</p:tagLst>
</file>

<file path=ppt/tags/tag22.xml><?xml version="1.0" encoding="utf-8"?>
<p:tagLst xmlns:a="http://schemas.openxmlformats.org/drawingml/2006/main" xmlns:r="http://schemas.openxmlformats.org/officeDocument/2006/relationships" xmlns:p="http://schemas.openxmlformats.org/presentationml/2006/main">
  <p:tag name="DVSHAPEID" val="CDFZc5OQ3cVQ4XfPRdak5h"/>
</p:tagLst>
</file>

<file path=ppt/tags/tag23.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24.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5.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26.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27.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28.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2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30.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1.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32.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3.xml><?xml version="1.0" encoding="utf-8"?>
<p:tagLst xmlns:a="http://schemas.openxmlformats.org/drawingml/2006/main" xmlns:r="http://schemas.openxmlformats.org/officeDocument/2006/relationships" xmlns:p="http://schemas.openxmlformats.org/presentationml/2006/main">
  <p:tag name="DVSHAPEID" val="9zsUw6ZvbGoADlfgY5prpu"/>
</p:tagLst>
</file>

<file path=ppt/tags/tag4.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5.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6.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7.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ags/tag8.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9.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41286</TotalTime>
  <Words>11706</Words>
  <Application>Microsoft Macintosh PowerPoint</Application>
  <PresentationFormat>Widescreen</PresentationFormat>
  <Paragraphs>967</Paragraphs>
  <Slides>86</Slides>
  <Notes>58</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86</vt:i4>
      </vt:variant>
    </vt:vector>
  </HeadingPairs>
  <TitlesOfParts>
    <vt:vector size="97" baseType="lpstr">
      <vt:lpstr>Arial</vt:lpstr>
      <vt:lpstr>Calibri</vt:lpstr>
      <vt:lpstr>Calibri Light</vt:lpstr>
      <vt:lpstr>Helvetica</vt:lpstr>
      <vt:lpstr>Helvetica Light</vt:lpstr>
      <vt:lpstr>Segoe UI Semilight</vt:lpstr>
      <vt:lpstr>Seravek</vt:lpstr>
      <vt:lpstr>Seravek Light</vt:lpstr>
      <vt:lpstr>Trebuchet MS</vt:lpstr>
      <vt:lpstr>Wingdings</vt:lpstr>
      <vt:lpstr>Office Theme</vt:lpstr>
      <vt:lpstr>Wireless Networking</vt:lpstr>
      <vt:lpstr>PowerPoint Presentation</vt:lpstr>
      <vt:lpstr>Roadmap of the lecture today</vt:lpstr>
      <vt:lpstr>Let us get to know the instructor of the course</vt:lpstr>
      <vt:lpstr>Let us get to know the instructor of the course</vt:lpstr>
      <vt:lpstr>Wireless, Embedded Intelligence, Sensing and Emerging Technologies (WEISER) Group</vt:lpstr>
      <vt:lpstr>Enabling Sustainable, Large-scale Internet of Things</vt:lpstr>
      <vt:lpstr>Reflecting Television Signals for Transmissions</vt:lpstr>
      <vt:lpstr>Long-range Backscatter Transmissions using  LoRea</vt:lpstr>
      <vt:lpstr>We ran out of space while performing experiments</vt:lpstr>
      <vt:lpstr>LoRea achieved the highest demonstrated range</vt:lpstr>
      <vt:lpstr>Rethinking Embedded Camera Systems</vt:lpstr>
      <vt:lpstr>Rethinking Embedded Camera Systems</vt:lpstr>
      <vt:lpstr>Controlling robots through voice and language models</vt:lpstr>
      <vt:lpstr>We really like to work with undergraduate students</vt:lpstr>
      <vt:lpstr>Roadmap of the lecture today</vt:lpstr>
      <vt:lpstr>PowerPoint Presentation</vt:lpstr>
      <vt:lpstr>General information regarding the course</vt:lpstr>
      <vt:lpstr>Brilliant teaching assistants of the course</vt:lpstr>
      <vt:lpstr>Support staff to help with the course</vt:lpstr>
      <vt:lpstr>Course webpage and lecture recordings</vt:lpstr>
      <vt:lpstr>PowerPoint Presentation</vt:lpstr>
      <vt:lpstr>CS4222:  What is this course about?</vt:lpstr>
      <vt:lpstr>What are the different components of the course?</vt:lpstr>
      <vt:lpstr>How would the student’s performance be graded</vt:lpstr>
      <vt:lpstr>Assignments and Course Project</vt:lpstr>
      <vt:lpstr>Device to be used for Assignment and Project</vt:lpstr>
      <vt:lpstr>Tutorials </vt:lpstr>
      <vt:lpstr>Important Events and Deadlines</vt:lpstr>
      <vt:lpstr>Course Topics and Lecture Schedule</vt:lpstr>
      <vt:lpstr>Course Topics and Lecture Schedule</vt:lpstr>
      <vt:lpstr>PowerPoint Presentation</vt:lpstr>
      <vt:lpstr>Roadmap of the lecture today</vt:lpstr>
      <vt:lpstr>PowerPoint Presentation</vt:lpstr>
      <vt:lpstr>Internet of things devices are all around us...</vt:lpstr>
      <vt:lpstr>PowerPoint Presentation</vt:lpstr>
      <vt:lpstr>Wireless embedded devices architecture</vt:lpstr>
      <vt:lpstr>IC transistor count doubles every two years</vt:lpstr>
      <vt:lpstr>MEMS Accelerometers: Rapidly falling price and power</vt:lpstr>
      <vt:lpstr>PowerPoint Presentation</vt:lpstr>
      <vt:lpstr>Trillion embedded devices will be deployed soon</vt:lpstr>
      <vt:lpstr>Where are we right now?</vt:lpstr>
      <vt:lpstr>Word of caution: Mind the hype</vt:lpstr>
      <vt:lpstr>PowerPoint Presentation</vt:lpstr>
      <vt:lpstr>Mark Weiser vision of ubiquitous computing</vt:lpstr>
      <vt:lpstr>Mark Weiser vision of ubiquitous computing</vt:lpstr>
      <vt:lpstr>Mark Weiser vision of ubiquitous computing</vt:lpstr>
      <vt:lpstr>Mark Weiser vision of ubiquitous computing</vt:lpstr>
      <vt:lpstr>Mark Weiser vision of ubiquitous computing</vt:lpstr>
      <vt:lpstr>Mark Weiser vision of ubiquitous computing</vt:lpstr>
      <vt:lpstr>Mark Weiser vision of ubiquitous computing</vt:lpstr>
      <vt:lpstr>Four main tasks performed by an embedded device</vt:lpstr>
      <vt:lpstr>Four main tasks performed by an embedded device</vt:lpstr>
      <vt:lpstr>PowerPoint Presentation</vt:lpstr>
      <vt:lpstr>Roadmap of the lecture today</vt:lpstr>
      <vt:lpstr>PowerPoint Presentation</vt:lpstr>
      <vt:lpstr>History of Wireless Transmissions</vt:lpstr>
      <vt:lpstr>History of Wireless Transmissions</vt:lpstr>
      <vt:lpstr>History of Wireless Transmissions</vt:lpstr>
      <vt:lpstr>PowerPoint Presentation</vt:lpstr>
      <vt:lpstr>PowerPoint Presentation</vt:lpstr>
      <vt:lpstr>PowerPoint Presentation</vt:lpstr>
      <vt:lpstr>PowerPoint Presentation</vt:lpstr>
      <vt:lpstr>PowerPoint Presentation</vt:lpstr>
      <vt:lpstr>PowerPoint Presentation</vt:lpstr>
      <vt:lpstr>iBook (1999)</vt:lpstr>
      <vt:lpstr>PowerPoint Presentation</vt:lpstr>
      <vt:lpstr>What are wireless radios?</vt:lpstr>
      <vt:lpstr>We need to understand several terms and concepts</vt:lpstr>
      <vt:lpstr>Electromagnetic waves and spectrum</vt:lpstr>
      <vt:lpstr>Radio waves are most important part of electromagnetic spectrum</vt:lpstr>
      <vt:lpstr>Commodity wireless operates in the unlicensed band (ISM band)</vt:lpstr>
      <vt:lpstr>How are electromagnetic radio waves characterized ?</vt:lpstr>
      <vt:lpstr>How are radio waves modulated with information </vt:lpstr>
      <vt:lpstr>How are radio waves sent from transmitter to receiver</vt:lpstr>
      <vt:lpstr>Common antenna types used for wireless communication</vt:lpstr>
      <vt:lpstr>Common antenna types used for wireless communication</vt:lpstr>
      <vt:lpstr>How do we characterize wireless networks/standards</vt:lpstr>
      <vt:lpstr>Wireless standards classified on basis of throughput</vt:lpstr>
      <vt:lpstr>PowerPoint Presentation</vt:lpstr>
      <vt:lpstr>Wireless standards classified on the basis of power</vt:lpstr>
      <vt:lpstr>Communication remains a significant challenge</vt:lpstr>
      <vt:lpstr>PowerPoint Presentation</vt:lpstr>
      <vt:lpstr>Roadmap of the lecture today</vt:lpstr>
      <vt:lpstr>Todos and next week</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1136</cp:revision>
  <dcterms:created xsi:type="dcterms:W3CDTF">2020-02-17T19:00:36Z</dcterms:created>
  <dcterms:modified xsi:type="dcterms:W3CDTF">2024-01-19T09:33:55Z</dcterms:modified>
</cp:coreProperties>
</file>